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2"/>
  </p:notesMasterIdLst>
  <p:sldIdLst>
    <p:sldId id="256" r:id="rId2"/>
    <p:sldId id="258" r:id="rId3"/>
    <p:sldId id="257" r:id="rId4"/>
    <p:sldId id="259" r:id="rId5"/>
    <p:sldId id="260" r:id="rId6"/>
    <p:sldId id="267" r:id="rId7"/>
    <p:sldId id="268" r:id="rId8"/>
    <p:sldId id="272" r:id="rId9"/>
    <p:sldId id="275" r:id="rId10"/>
    <p:sldId id="273" r:id="rId11"/>
    <p:sldId id="271" r:id="rId12"/>
    <p:sldId id="276" r:id="rId13"/>
    <p:sldId id="288" r:id="rId14"/>
    <p:sldId id="261" r:id="rId15"/>
    <p:sldId id="262" r:id="rId16"/>
    <p:sldId id="280" r:id="rId17"/>
    <p:sldId id="281" r:id="rId18"/>
    <p:sldId id="292" r:id="rId19"/>
    <p:sldId id="282" r:id="rId20"/>
    <p:sldId id="286" r:id="rId21"/>
    <p:sldId id="283" r:id="rId22"/>
    <p:sldId id="293" r:id="rId23"/>
    <p:sldId id="284" r:id="rId24"/>
    <p:sldId id="285" r:id="rId25"/>
    <p:sldId id="287" r:id="rId26"/>
    <p:sldId id="290" r:id="rId27"/>
    <p:sldId id="291" r:id="rId28"/>
    <p:sldId id="294" r:id="rId29"/>
    <p:sldId id="295" r:id="rId30"/>
    <p:sldId id="296" r:id="rId31"/>
    <p:sldId id="297" r:id="rId32"/>
    <p:sldId id="298" r:id="rId33"/>
    <p:sldId id="263" r:id="rId34"/>
    <p:sldId id="264" r:id="rId35"/>
    <p:sldId id="299" r:id="rId36"/>
    <p:sldId id="300" r:id="rId37"/>
    <p:sldId id="301" r:id="rId38"/>
    <p:sldId id="316" r:id="rId39"/>
    <p:sldId id="302" r:id="rId40"/>
    <p:sldId id="303" r:id="rId41"/>
    <p:sldId id="304" r:id="rId42"/>
    <p:sldId id="305" r:id="rId43"/>
    <p:sldId id="306" r:id="rId44"/>
    <p:sldId id="307" r:id="rId45"/>
    <p:sldId id="308" r:id="rId46"/>
    <p:sldId id="309" r:id="rId47"/>
    <p:sldId id="310" r:id="rId48"/>
    <p:sldId id="311" r:id="rId49"/>
    <p:sldId id="312" r:id="rId50"/>
    <p:sldId id="266" r:id="rId51"/>
  </p:sldIdLst>
  <p:sldSz cx="12192000" cy="6858000"/>
  <p:notesSz cx="6858000" cy="9144000"/>
  <p:defaultTextStyle>
    <a:defPPr>
      <a:defRPr lang="en-US"/>
    </a:defPPr>
    <a:lvl1pPr marL="0" algn="l" defTabSz="457182" rtl="0" eaLnBrk="1" latinLnBrk="0" hangingPunct="1">
      <a:defRPr sz="1800" kern="1200">
        <a:solidFill>
          <a:schemeClr val="tx1"/>
        </a:solidFill>
        <a:latin typeface="+mn-lt"/>
        <a:ea typeface="+mn-ea"/>
        <a:cs typeface="+mn-cs"/>
      </a:defRPr>
    </a:lvl1pPr>
    <a:lvl2pPr marL="457182" algn="l" defTabSz="457182" rtl="0" eaLnBrk="1" latinLnBrk="0" hangingPunct="1">
      <a:defRPr sz="1800" kern="1200">
        <a:solidFill>
          <a:schemeClr val="tx1"/>
        </a:solidFill>
        <a:latin typeface="+mn-lt"/>
        <a:ea typeface="+mn-ea"/>
        <a:cs typeface="+mn-cs"/>
      </a:defRPr>
    </a:lvl2pPr>
    <a:lvl3pPr marL="914363" algn="l" defTabSz="457182" rtl="0" eaLnBrk="1" latinLnBrk="0" hangingPunct="1">
      <a:defRPr sz="1800" kern="1200">
        <a:solidFill>
          <a:schemeClr val="tx1"/>
        </a:solidFill>
        <a:latin typeface="+mn-lt"/>
        <a:ea typeface="+mn-ea"/>
        <a:cs typeface="+mn-cs"/>
      </a:defRPr>
    </a:lvl3pPr>
    <a:lvl4pPr marL="1371545" algn="l" defTabSz="457182" rtl="0" eaLnBrk="1" latinLnBrk="0" hangingPunct="1">
      <a:defRPr sz="1800" kern="1200">
        <a:solidFill>
          <a:schemeClr val="tx1"/>
        </a:solidFill>
        <a:latin typeface="+mn-lt"/>
        <a:ea typeface="+mn-ea"/>
        <a:cs typeface="+mn-cs"/>
      </a:defRPr>
    </a:lvl4pPr>
    <a:lvl5pPr marL="1828727" algn="l" defTabSz="457182" rtl="0" eaLnBrk="1" latinLnBrk="0" hangingPunct="1">
      <a:defRPr sz="1800" kern="1200">
        <a:solidFill>
          <a:schemeClr val="tx1"/>
        </a:solidFill>
        <a:latin typeface="+mn-lt"/>
        <a:ea typeface="+mn-ea"/>
        <a:cs typeface="+mn-cs"/>
      </a:defRPr>
    </a:lvl5pPr>
    <a:lvl6pPr marL="2285909" algn="l" defTabSz="457182" rtl="0" eaLnBrk="1" latinLnBrk="0" hangingPunct="1">
      <a:defRPr sz="1800" kern="1200">
        <a:solidFill>
          <a:schemeClr val="tx1"/>
        </a:solidFill>
        <a:latin typeface="+mn-lt"/>
        <a:ea typeface="+mn-ea"/>
        <a:cs typeface="+mn-cs"/>
      </a:defRPr>
    </a:lvl6pPr>
    <a:lvl7pPr marL="2743090" algn="l" defTabSz="457182" rtl="0" eaLnBrk="1" latinLnBrk="0" hangingPunct="1">
      <a:defRPr sz="1800" kern="1200">
        <a:solidFill>
          <a:schemeClr val="tx1"/>
        </a:solidFill>
        <a:latin typeface="+mn-lt"/>
        <a:ea typeface="+mn-ea"/>
        <a:cs typeface="+mn-cs"/>
      </a:defRPr>
    </a:lvl7pPr>
    <a:lvl8pPr marL="3200272" algn="l" defTabSz="457182" rtl="0" eaLnBrk="1" latinLnBrk="0" hangingPunct="1">
      <a:defRPr sz="1800" kern="1200">
        <a:solidFill>
          <a:schemeClr val="tx1"/>
        </a:solidFill>
        <a:latin typeface="+mn-lt"/>
        <a:ea typeface="+mn-ea"/>
        <a:cs typeface="+mn-cs"/>
      </a:defRPr>
    </a:lvl8pPr>
    <a:lvl9pPr marL="3657454" algn="l" defTabSz="45718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B3B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04" autoAdjust="0"/>
    <p:restoredTop sz="94634" autoAdjust="0"/>
  </p:normalViewPr>
  <p:slideViewPr>
    <p:cSldViewPr snapToGrid="0">
      <p:cViewPr varScale="1">
        <p:scale>
          <a:sx n="107" d="100"/>
          <a:sy n="107" d="100"/>
        </p:scale>
        <p:origin x="624" y="60"/>
      </p:cViewPr>
      <p:guideLst>
        <p:guide orient="horz" pos="2160"/>
        <p:guide pos="3840"/>
      </p:guideLst>
    </p:cSldViewPr>
  </p:slideViewPr>
  <p:notesTextViewPr>
    <p:cViewPr>
      <p:scale>
        <a:sx n="1" d="1"/>
        <a:sy n="1" d="1"/>
      </p:scale>
      <p:origin x="0" y="0"/>
    </p:cViewPr>
  </p:notesTextViewPr>
  <p:sorterViewPr>
    <p:cViewPr>
      <p:scale>
        <a:sx n="141" d="100"/>
        <a:sy n="141" d="100"/>
      </p:scale>
      <p:origin x="0" y="344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3711D6-A39D-427C-A1F8-821D3D808D1C}" type="datetimeFigureOut">
              <a:rPr lang="en-US" smtClean="0"/>
              <a:t>3/11/2019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E4137-9C57-4BE7-8509-9D67AAFC4A52}" type="slidenum">
              <a:rPr lang="en-US" smtClean="0"/>
              <a:t>‹#›</a:t>
            </a:fld>
            <a:endParaRPr lang="en-US" dirty="0"/>
          </a:p>
        </p:txBody>
      </p:sp>
    </p:spTree>
    <p:extLst>
      <p:ext uri="{BB962C8B-B14F-4D97-AF65-F5344CB8AC3E}">
        <p14:creationId xmlns:p14="http://schemas.microsoft.com/office/powerpoint/2010/main" val="1261519245"/>
      </p:ext>
    </p:extLst>
  </p:cSld>
  <p:clrMap bg1="lt1" tx1="dk1" bg2="lt2" tx2="dk2" accent1="accent1" accent2="accent2" accent3="accent3" accent4="accent4" accent5="accent5" accent6="accent6" hlink="hlink" folHlink="folHlink"/>
  <p:notesStyle>
    <a:lvl1pPr marL="0" algn="l" defTabSz="914363" rtl="0" eaLnBrk="1" latinLnBrk="0" hangingPunct="1">
      <a:defRPr sz="1200" kern="1200">
        <a:solidFill>
          <a:schemeClr val="tx1"/>
        </a:solidFill>
        <a:latin typeface="+mn-lt"/>
        <a:ea typeface="+mn-ea"/>
        <a:cs typeface="+mn-cs"/>
      </a:defRPr>
    </a:lvl1pPr>
    <a:lvl2pPr marL="457182" algn="l" defTabSz="914363" rtl="0" eaLnBrk="1" latinLnBrk="0" hangingPunct="1">
      <a:defRPr sz="1200" kern="1200">
        <a:solidFill>
          <a:schemeClr val="tx1"/>
        </a:solidFill>
        <a:latin typeface="+mn-lt"/>
        <a:ea typeface="+mn-ea"/>
        <a:cs typeface="+mn-cs"/>
      </a:defRPr>
    </a:lvl2pPr>
    <a:lvl3pPr marL="914363" algn="l" defTabSz="914363" rtl="0" eaLnBrk="1" latinLnBrk="0" hangingPunct="1">
      <a:defRPr sz="1200" kern="1200">
        <a:solidFill>
          <a:schemeClr val="tx1"/>
        </a:solidFill>
        <a:latin typeface="+mn-lt"/>
        <a:ea typeface="+mn-ea"/>
        <a:cs typeface="+mn-cs"/>
      </a:defRPr>
    </a:lvl3pPr>
    <a:lvl4pPr marL="1371545" algn="l" defTabSz="914363" rtl="0" eaLnBrk="1" latinLnBrk="0" hangingPunct="1">
      <a:defRPr sz="1200" kern="1200">
        <a:solidFill>
          <a:schemeClr val="tx1"/>
        </a:solidFill>
        <a:latin typeface="+mn-lt"/>
        <a:ea typeface="+mn-ea"/>
        <a:cs typeface="+mn-cs"/>
      </a:defRPr>
    </a:lvl4pPr>
    <a:lvl5pPr marL="1828727" algn="l" defTabSz="914363" rtl="0" eaLnBrk="1" latinLnBrk="0" hangingPunct="1">
      <a:defRPr sz="1200" kern="1200">
        <a:solidFill>
          <a:schemeClr val="tx1"/>
        </a:solidFill>
        <a:latin typeface="+mn-lt"/>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3" y="3085765"/>
            <a:ext cx="11262867"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1020431"/>
            <a:ext cx="10993549" cy="1475014"/>
          </a:xfrm>
          <a:effectLst/>
        </p:spPr>
        <p:txBody>
          <a:bodyPr anchor="b">
            <a:normAutofit/>
          </a:bodyPr>
          <a:lstStyle>
            <a:lvl1pPr>
              <a:defRPr sz="36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581193" y="2495446"/>
            <a:ext cx="10993547" cy="590321"/>
          </a:xfrm>
        </p:spPr>
        <p:txBody>
          <a:bodyPr anchor="t">
            <a:normAutofit/>
          </a:bodyPr>
          <a:lstStyle>
            <a:lvl1pPr marL="0" indent="0" algn="l">
              <a:buNone/>
              <a:defRPr sz="1500" cap="all">
                <a:solidFill>
                  <a:schemeClr val="accent2"/>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5" y="614407"/>
            <a:ext cx="11309339"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4" y="2180498"/>
            <a:ext cx="11029615" cy="4140767"/>
          </a:xfrm>
        </p:spPr>
        <p:txBody>
          <a:bodyPr/>
          <a:lstStyle>
            <a:lvl1pPr>
              <a:defRPr>
                <a:latin typeface="Dagny OT" panose="020B0504020201020104" pitchFamily="34" charset="77"/>
              </a:defRPr>
            </a:lvl1pPr>
            <a:lvl2pPr>
              <a:defRPr>
                <a:latin typeface="Dagny OT" panose="020B0504020201020104" pitchFamily="34" charset="77"/>
              </a:defRPr>
            </a:lvl2pPr>
            <a:lvl3pPr>
              <a:defRPr>
                <a:latin typeface="Dagny OT" panose="020B0504020201020104" pitchFamily="34" charset="77"/>
              </a:defRPr>
            </a:lvl3pPr>
            <a:lvl4pPr>
              <a:defRPr>
                <a:latin typeface="Dagny OT" panose="020B0504020201020104" pitchFamily="34" charset="77"/>
              </a:defRPr>
            </a:lvl4pPr>
            <a:lvl5pPr>
              <a:defRPr>
                <a:latin typeface="Dagny OT" panose="020B0504020201020104" pitchFamily="34"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8" y="5141975"/>
            <a:ext cx="11290860" cy="125882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4" y="3043911"/>
            <a:ext cx="11029615" cy="1497508"/>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4" y="4541417"/>
            <a:ext cx="11029615" cy="600556"/>
          </a:xfrm>
        </p:spPr>
        <p:txBody>
          <a:bodyPr anchor="t">
            <a:normAutofit/>
          </a:bodyPr>
          <a:lstStyle>
            <a:lvl1pPr marL="0" indent="0" algn="l">
              <a:buNone/>
              <a:defRPr sz="1800" cap="all">
                <a:solidFill>
                  <a:schemeClr val="accent2"/>
                </a:solidFill>
              </a:defRPr>
            </a:lvl1pPr>
            <a:lvl2pPr marL="457182" indent="0">
              <a:buNone/>
              <a:defRPr sz="1800">
                <a:solidFill>
                  <a:schemeClr val="tx1">
                    <a:tint val="75000"/>
                  </a:schemeClr>
                </a:solidFill>
              </a:defRPr>
            </a:lvl2pPr>
            <a:lvl3pPr marL="914363" indent="0">
              <a:buNone/>
              <a:defRPr sz="1500">
                <a:solidFill>
                  <a:schemeClr val="tx1">
                    <a:tint val="75000"/>
                  </a:schemeClr>
                </a:solidFill>
              </a:defRPr>
            </a:lvl3pPr>
            <a:lvl4pPr marL="1371545" indent="0">
              <a:buNone/>
              <a:defRPr sz="1400">
                <a:solidFill>
                  <a:schemeClr val="tx1">
                    <a:tint val="75000"/>
                  </a:schemeClr>
                </a:solidFill>
              </a:defRPr>
            </a:lvl4pPr>
            <a:lvl5pPr marL="1828727" indent="0">
              <a:buNone/>
              <a:defRPr sz="1400">
                <a:solidFill>
                  <a:schemeClr val="tx1">
                    <a:tint val="75000"/>
                  </a:schemeClr>
                </a:solidFill>
              </a:defRPr>
            </a:lvl5pPr>
            <a:lvl6pPr marL="2285909" indent="0">
              <a:buNone/>
              <a:defRPr sz="1400">
                <a:solidFill>
                  <a:schemeClr val="tx1">
                    <a:tint val="75000"/>
                  </a:schemeClr>
                </a:solidFill>
              </a:defRPr>
            </a:lvl6pPr>
            <a:lvl7pPr marL="2743090" indent="0">
              <a:buNone/>
              <a:defRPr sz="1400">
                <a:solidFill>
                  <a:schemeClr val="tx1">
                    <a:tint val="75000"/>
                  </a:schemeClr>
                </a:solidFill>
              </a:defRPr>
            </a:lvl7pPr>
            <a:lvl8pPr marL="3200272" indent="0">
              <a:buNone/>
              <a:defRPr sz="1400">
                <a:solidFill>
                  <a:schemeClr val="tx1">
                    <a:tint val="75000"/>
                  </a:schemeClr>
                </a:solidFill>
              </a:defRPr>
            </a:lvl8pPr>
            <a:lvl9pPr marL="3657454" indent="0">
              <a:buNone/>
              <a:defRPr sz="1400">
                <a:solidFill>
                  <a:schemeClr val="tx1">
                    <a:tint val="75000"/>
                  </a:schemeClr>
                </a:solidFill>
              </a:defRPr>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3" y="606555"/>
            <a:ext cx="11300036" cy="125882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4" y="2228003"/>
            <a:ext cx="5422391" cy="4093260"/>
          </a:xfrm>
        </p:spPr>
        <p:txBody>
          <a:bodyPr>
            <a:normAutofit/>
          </a:bodyPr>
          <a:lstStyle>
            <a:lvl5pPr>
              <a:defRPr>
                <a:latin typeface="Dagny OT" panose="020B0504020201020104" pitchFamily="34"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88417" y="2228003"/>
            <a:ext cx="5422392" cy="4093260"/>
          </a:xfrm>
        </p:spPr>
        <p:txBody>
          <a:bodyPr>
            <a:normAutofit/>
          </a:bodyPr>
          <a:lstStyle>
            <a:lvl4pPr>
              <a:defRPr>
                <a:latin typeface="Dagny OT" panose="020B0504020201020104" pitchFamily="34" charset="77"/>
              </a:defRPr>
            </a:lvl4pPr>
            <a:lvl5pPr>
              <a:defRPr>
                <a:latin typeface="Dagny OT" panose="020B0504020201020104" pitchFamily="34"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5"/>
            <a:ext cx="11300036" cy="125882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5" y="729658"/>
            <a:ext cx="11029616" cy="988332"/>
          </a:xfrm>
        </p:spPr>
        <p:txBody>
          <a:bodyPr/>
          <a:lstStyle/>
          <a:p>
            <a:r>
              <a:rPr lang="en-US"/>
              <a:t>Click to edit Master 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7"/>
            <a:ext cx="4909445" cy="689514"/>
          </a:xfrm>
        </p:spPr>
        <p:txBody>
          <a:bodyPr anchor="ctr"/>
          <a:lstStyle>
            <a:lvl1pPr algn="l">
              <a:defRPr sz="21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100">
                <a:solidFill>
                  <a:schemeClr val="tx2"/>
                </a:solidFill>
              </a:defRPr>
            </a:lvl1pPr>
            <a:lvl2pPr>
              <a:defRPr sz="1800">
                <a:solidFill>
                  <a:schemeClr val="tx2"/>
                </a:solidFill>
              </a:defRPr>
            </a:lvl2pPr>
            <a:lvl3pPr>
              <a:defRPr sz="1500">
                <a:solidFill>
                  <a:schemeClr val="tx2"/>
                </a:solidFill>
              </a:defRPr>
            </a:lvl3pPr>
            <a:lvl4pPr>
              <a:defRPr sz="1400">
                <a:solidFill>
                  <a:schemeClr val="tx2"/>
                </a:solidFill>
              </a:defRPr>
            </a:lvl4pPr>
            <a:lvl5pPr>
              <a:defRPr sz="1400">
                <a:solidFill>
                  <a:schemeClr val="tx2"/>
                </a:solidFill>
                <a:latin typeface="Dagny OT" panose="020B0504020201020104" pitchFamily="34" charset="77"/>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5740824" y="5262297"/>
            <a:ext cx="5869987" cy="689515"/>
          </a:xfrm>
        </p:spPr>
        <p:txBody>
          <a:bodyPr anchor="ctr">
            <a:normAutofit/>
          </a:bodyPr>
          <a:lstStyle>
            <a:lvl1pPr marL="0" indent="0" algn="r">
              <a:buNone/>
              <a:defRPr sz="1200">
                <a:solidFill>
                  <a:schemeClr val="bg1"/>
                </a:solidFill>
              </a:defRPr>
            </a:lvl1pPr>
            <a:lvl2pPr marL="457182" indent="0">
              <a:buNone/>
              <a:defRPr sz="1200"/>
            </a:lvl2pPr>
            <a:lvl3pPr marL="914363" indent="0">
              <a:buNone/>
              <a:defRPr sz="1000"/>
            </a:lvl3pPr>
            <a:lvl4pPr marL="1371545" indent="0">
              <a:buNone/>
              <a:defRPr sz="900"/>
            </a:lvl4pPr>
            <a:lvl5pPr marL="1828727" indent="0">
              <a:buNone/>
              <a:defRPr sz="900"/>
            </a:lvl5pPr>
            <a:lvl6pPr marL="2285909" indent="0">
              <a:buNone/>
              <a:defRPr sz="900"/>
            </a:lvl6pPr>
            <a:lvl7pPr marL="2743090" indent="0">
              <a:buNone/>
              <a:defRPr sz="900"/>
            </a:lvl7pPr>
            <a:lvl8pPr marL="3200272" indent="0">
              <a:buNone/>
              <a:defRPr sz="900"/>
            </a:lvl8pPr>
            <a:lvl9pPr marL="3657454" indent="0">
              <a:buNone/>
              <a:defRPr sz="900"/>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7819" y="5155854"/>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6"/>
            <a:ext cx="11290859" cy="4163864"/>
          </a:xfrm>
        </p:spPr>
        <p:txBody>
          <a:bodyPr anchor="t">
            <a:normAutofit/>
          </a:bodyPr>
          <a:lstStyle>
            <a:lvl1pPr marL="0" indent="0" algn="ctr">
              <a:buNone/>
              <a:defRPr sz="1500"/>
            </a:lvl1pPr>
            <a:lvl2pPr marL="457182" indent="0">
              <a:buNone/>
              <a:defRPr sz="1500"/>
            </a:lvl2pPr>
            <a:lvl3pPr marL="914363" indent="0">
              <a:buNone/>
              <a:defRPr sz="1500"/>
            </a:lvl3pPr>
            <a:lvl4pPr marL="1371545" indent="0">
              <a:buNone/>
              <a:defRPr sz="1500"/>
            </a:lvl4pPr>
            <a:lvl5pPr marL="1828727" indent="0">
              <a:buNone/>
              <a:defRPr sz="1500"/>
            </a:lvl5pPr>
            <a:lvl6pPr marL="2285909" indent="0">
              <a:buNone/>
              <a:defRPr sz="1500"/>
            </a:lvl6pPr>
            <a:lvl7pPr marL="2743090" indent="0">
              <a:buNone/>
              <a:defRPr sz="1500"/>
            </a:lvl7pPr>
            <a:lvl8pPr marL="3200272" indent="0">
              <a:buNone/>
              <a:defRPr sz="1500"/>
            </a:lvl8pPr>
            <a:lvl9pPr marL="3657454" indent="0">
              <a:buNone/>
              <a:defRPr sz="1500"/>
            </a:lvl9pPr>
          </a:lstStyle>
          <a:p>
            <a:r>
              <a:rPr lang="en-US" dirty="0"/>
              <a:t>Click icon to add picture</a:t>
            </a:r>
          </a:p>
        </p:txBody>
      </p:sp>
      <p:sp>
        <p:nvSpPr>
          <p:cNvPr id="4" name="Text Placeholder 3"/>
          <p:cNvSpPr>
            <a:spLocks noGrp="1"/>
          </p:cNvSpPr>
          <p:nvPr>
            <p:ph type="body" sz="half" idx="2"/>
          </p:nvPr>
        </p:nvSpPr>
        <p:spPr>
          <a:xfrm>
            <a:off x="447818" y="5722593"/>
            <a:ext cx="11029617" cy="598672"/>
          </a:xfrm>
        </p:spPr>
        <p:txBody>
          <a:bodyPr>
            <a:normAutofit/>
          </a:bodyPr>
          <a:lstStyle>
            <a:lvl1pPr marL="0" indent="0">
              <a:buNone/>
              <a:defRPr sz="1200"/>
            </a:lvl1pPr>
            <a:lvl2pPr marL="457182" indent="0">
              <a:buNone/>
              <a:defRPr sz="1200"/>
            </a:lvl2pPr>
            <a:lvl3pPr marL="914363" indent="0">
              <a:buNone/>
              <a:defRPr sz="1000"/>
            </a:lvl3pPr>
            <a:lvl4pPr marL="1371545" indent="0">
              <a:buNone/>
              <a:defRPr sz="900"/>
            </a:lvl4pPr>
            <a:lvl5pPr marL="1828727" indent="0">
              <a:buNone/>
              <a:defRPr sz="900"/>
            </a:lvl5pPr>
            <a:lvl6pPr marL="2285909" indent="0">
              <a:buNone/>
              <a:defRPr sz="900"/>
            </a:lvl6pPr>
            <a:lvl7pPr marL="2743090" indent="0">
              <a:buNone/>
              <a:defRPr sz="900"/>
            </a:lvl7pPr>
            <a:lvl8pPr marL="3200272" indent="0">
              <a:buNone/>
              <a:defRPr sz="900"/>
            </a:lvl8pPr>
            <a:lvl9pPr marL="3657454" indent="0">
              <a:buNone/>
              <a:defRPr sz="900"/>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36" tIns="45719" rIns="91436" bIns="45719"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985260"/>
          </a:xfrm>
          <a:prstGeom prst="rect">
            <a:avLst/>
          </a:prstGeom>
        </p:spPr>
        <p:txBody>
          <a:bodyPr vert="horz" lIns="91436" tIns="45719" rIns="91436" bIns="45719"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9" name="Rectangle 8"/>
          <p:cNvSpPr/>
          <p:nvPr/>
        </p:nvSpPr>
        <p:spPr>
          <a:xfrm>
            <a:off x="446535"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1"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12" name="Picture 11"/>
          <p:cNvPicPr/>
          <p:nvPr userDrawn="1"/>
        </p:nvPicPr>
        <p:blipFill>
          <a:blip r:embed="rId10">
            <a:extLst>
              <a:ext uri="{28A0092B-C50C-407E-A947-70E740481C1C}">
                <a14:useLocalDpi xmlns:a14="http://schemas.microsoft.com/office/drawing/2010/main" val="0"/>
              </a:ext>
            </a:extLst>
          </a:blip>
          <a:stretch>
            <a:fillRect/>
          </a:stretch>
        </p:blipFill>
        <p:spPr>
          <a:xfrm>
            <a:off x="441841" y="6455412"/>
            <a:ext cx="4097020" cy="273946"/>
          </a:xfrm>
          <a:prstGeom prst="rect">
            <a:avLst/>
          </a:prstGeom>
        </p:spPr>
      </p:pic>
      <p:pic>
        <p:nvPicPr>
          <p:cNvPr id="13" name="Picture 12"/>
          <p:cNvPicPr>
            <a:picLocks noChangeAspect="1"/>
          </p:cNvPicPr>
          <p:nvPr userDrawn="1"/>
        </p:nvPicPr>
        <p:blipFill>
          <a:blip r:embed="rId11">
            <a:alphaModFix amt="50000"/>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14" name="TextBox 13"/>
          <p:cNvSpPr txBox="1"/>
          <p:nvPr userDrawn="1"/>
        </p:nvSpPr>
        <p:spPr>
          <a:xfrm>
            <a:off x="9037320" y="6407719"/>
            <a:ext cx="2377440" cy="369330"/>
          </a:xfrm>
          <a:prstGeom prst="rect">
            <a:avLst/>
          </a:prstGeom>
          <a:noFill/>
        </p:spPr>
        <p:txBody>
          <a:bodyPr wrap="square" lIns="91436" tIns="45719" rIns="91436" bIns="45719" rtlCol="0">
            <a:spAutoFit/>
          </a:bodyPr>
          <a:lstStyle/>
          <a:p>
            <a:pPr algn="r"/>
            <a:r>
              <a:rPr lang="en-US" dirty="0">
                <a:solidFill>
                  <a:srgbClr val="B3B3B3"/>
                </a:solidFill>
              </a:rPr>
              <a:t>data-action-lab.com</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182"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5988"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Dagny OT" panose="020B0504020201020104" pitchFamily="34" charset="77"/>
          <a:ea typeface="+mn-ea"/>
          <a:cs typeface="+mn-cs"/>
        </a:defRPr>
      </a:lvl1pPr>
      <a:lvl2pPr marL="629975"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100" kern="1200">
          <a:solidFill>
            <a:schemeClr val="tx2"/>
          </a:solidFill>
          <a:latin typeface="Dagny OT" panose="020B0504020201020104" pitchFamily="34" charset="77"/>
          <a:ea typeface="+mn-ea"/>
          <a:cs typeface="+mn-cs"/>
        </a:defRPr>
      </a:lvl2pPr>
      <a:lvl3pPr marL="899964" indent="-269989"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500" kern="1200">
          <a:solidFill>
            <a:schemeClr val="tx2"/>
          </a:solidFill>
          <a:latin typeface="Dagny OT" panose="020B0504020201020104" pitchFamily="34" charset="77"/>
          <a:ea typeface="+mn-ea"/>
          <a:cs typeface="+mn-cs"/>
        </a:defRPr>
      </a:lvl3pPr>
      <a:lvl4pPr marL="1241950"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1936"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899924"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199912"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00"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888"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182" rtl="0" eaLnBrk="1" latinLnBrk="0" hangingPunct="1">
        <a:defRPr sz="1800" kern="1200">
          <a:solidFill>
            <a:schemeClr val="tx1"/>
          </a:solidFill>
          <a:latin typeface="+mn-lt"/>
          <a:ea typeface="+mn-ea"/>
          <a:cs typeface="+mn-cs"/>
        </a:defRPr>
      </a:lvl1pPr>
      <a:lvl2pPr marL="457182" algn="l" defTabSz="457182" rtl="0" eaLnBrk="1" latinLnBrk="0" hangingPunct="1">
        <a:defRPr sz="1800" kern="1200">
          <a:solidFill>
            <a:schemeClr val="tx1"/>
          </a:solidFill>
          <a:latin typeface="+mn-lt"/>
          <a:ea typeface="+mn-ea"/>
          <a:cs typeface="+mn-cs"/>
        </a:defRPr>
      </a:lvl2pPr>
      <a:lvl3pPr marL="914363" algn="l" defTabSz="457182" rtl="0" eaLnBrk="1" latinLnBrk="0" hangingPunct="1">
        <a:defRPr sz="1800" kern="1200">
          <a:solidFill>
            <a:schemeClr val="tx1"/>
          </a:solidFill>
          <a:latin typeface="+mn-lt"/>
          <a:ea typeface="+mn-ea"/>
          <a:cs typeface="+mn-cs"/>
        </a:defRPr>
      </a:lvl3pPr>
      <a:lvl4pPr marL="1371545" algn="l" defTabSz="457182" rtl="0" eaLnBrk="1" latinLnBrk="0" hangingPunct="1">
        <a:defRPr sz="1800" kern="1200">
          <a:solidFill>
            <a:schemeClr val="tx1"/>
          </a:solidFill>
          <a:latin typeface="+mn-lt"/>
          <a:ea typeface="+mn-ea"/>
          <a:cs typeface="+mn-cs"/>
        </a:defRPr>
      </a:lvl4pPr>
      <a:lvl5pPr marL="1828727" algn="l" defTabSz="457182" rtl="0" eaLnBrk="1" latinLnBrk="0" hangingPunct="1">
        <a:defRPr sz="1800" kern="1200">
          <a:solidFill>
            <a:schemeClr val="tx1"/>
          </a:solidFill>
          <a:latin typeface="+mn-lt"/>
          <a:ea typeface="+mn-ea"/>
          <a:cs typeface="+mn-cs"/>
        </a:defRPr>
      </a:lvl5pPr>
      <a:lvl6pPr marL="2285909" algn="l" defTabSz="457182" rtl="0" eaLnBrk="1" latinLnBrk="0" hangingPunct="1">
        <a:defRPr sz="1800" kern="1200">
          <a:solidFill>
            <a:schemeClr val="tx1"/>
          </a:solidFill>
          <a:latin typeface="+mn-lt"/>
          <a:ea typeface="+mn-ea"/>
          <a:cs typeface="+mn-cs"/>
        </a:defRPr>
      </a:lvl6pPr>
      <a:lvl7pPr marL="2743090" algn="l" defTabSz="457182" rtl="0" eaLnBrk="1" latinLnBrk="0" hangingPunct="1">
        <a:defRPr sz="1800" kern="1200">
          <a:solidFill>
            <a:schemeClr val="tx1"/>
          </a:solidFill>
          <a:latin typeface="+mn-lt"/>
          <a:ea typeface="+mn-ea"/>
          <a:cs typeface="+mn-cs"/>
        </a:defRPr>
      </a:lvl7pPr>
      <a:lvl8pPr marL="3200272" algn="l" defTabSz="457182" rtl="0" eaLnBrk="1" latinLnBrk="0" hangingPunct="1">
        <a:defRPr sz="1800" kern="1200">
          <a:solidFill>
            <a:schemeClr val="tx1"/>
          </a:solidFill>
          <a:latin typeface="+mn-lt"/>
          <a:ea typeface="+mn-ea"/>
          <a:cs typeface="+mn-cs"/>
        </a:defRPr>
      </a:lvl8pPr>
      <a:lvl9pPr marL="3657454" algn="l" defTabSz="45718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data-action-lab.com"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rgbClr val="000000"/>
                </a:solidFill>
                <a:latin typeface="Lucida Grande"/>
                <a:ea typeface="Lucida Grande"/>
                <a:cs typeface="Lucida Grande"/>
              </a:rPr>
              <a:t>Measures and Metrics</a:t>
            </a:r>
            <a:endParaRPr lang="en-US" dirty="0"/>
          </a:p>
        </p:txBody>
      </p:sp>
      <p:sp>
        <p:nvSpPr>
          <p:cNvPr id="10" name="Subtitle 9">
            <a:extLst>
              <a:ext uri="{FF2B5EF4-FFF2-40B4-BE49-F238E27FC236}">
                <a16:creationId xmlns="" xmlns:a16="http://schemas.microsoft.com/office/drawing/2014/main" id="{4AD766D2-3812-D54B-A075-6E2D1A605524}"/>
              </a:ext>
            </a:extLst>
          </p:cNvPr>
          <p:cNvSpPr>
            <a:spLocks noGrp="1"/>
          </p:cNvSpPr>
          <p:nvPr>
            <p:ph type="subTitle" idx="1"/>
          </p:nvPr>
        </p:nvSpPr>
        <p:spPr/>
        <p:txBody>
          <a:bodyPr/>
          <a:lstStyle/>
          <a:p>
            <a:r>
              <a:rPr lang="en-US" dirty="0"/>
              <a:t>ADVANCED DATA SCIENCE TRAINING I</a:t>
            </a:r>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441841" y="6455225"/>
            <a:ext cx="4097020" cy="27432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6" name="TextBox 5"/>
          <p:cNvSpPr txBox="1"/>
          <p:nvPr/>
        </p:nvSpPr>
        <p:spPr>
          <a:xfrm>
            <a:off x="9037320" y="6407719"/>
            <a:ext cx="2377440" cy="369330"/>
          </a:xfrm>
          <a:prstGeom prst="rect">
            <a:avLst/>
          </a:prstGeom>
          <a:noFill/>
        </p:spPr>
        <p:txBody>
          <a:bodyPr wrap="square" lIns="91436" tIns="45719" rIns="91436" bIns="45719" rtlCol="0">
            <a:spAutoFit/>
          </a:bodyPr>
          <a:lstStyle/>
          <a:p>
            <a:pPr algn="r"/>
            <a:r>
              <a:rPr lang="en-US" dirty="0">
                <a:hlinkClick r:id="rId4"/>
              </a:rPr>
              <a:t>data-action-lab.com</a:t>
            </a:r>
            <a:endParaRPr lang="en-US" dirty="0"/>
          </a:p>
        </p:txBody>
      </p:sp>
    </p:spTree>
    <p:extLst>
      <p:ext uri="{BB962C8B-B14F-4D97-AF65-F5344CB8AC3E}">
        <p14:creationId xmlns:p14="http://schemas.microsoft.com/office/powerpoint/2010/main" val="424153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Can we measure experience?</a:t>
            </a:r>
          </a:p>
        </p:txBody>
      </p:sp>
      <p:sp>
        <p:nvSpPr>
          <p:cNvPr id="3" name="Content Placeholder 2"/>
          <p:cNvSpPr>
            <a:spLocks noGrp="1"/>
          </p:cNvSpPr>
          <p:nvPr>
            <p:ph idx="1"/>
          </p:nvPr>
        </p:nvSpPr>
        <p:spPr>
          <a:xfrm>
            <a:off x="449255" y="1834093"/>
            <a:ext cx="6312625" cy="4140767"/>
          </a:xfrm>
        </p:spPr>
        <p:txBody>
          <a:bodyPr/>
          <a:lstStyle/>
          <a:p>
            <a:r>
              <a:rPr lang="en-US" dirty="0"/>
              <a:t>Subjective </a:t>
            </a:r>
            <a:r>
              <a:rPr lang="en-US" dirty="0" smtClean="0"/>
              <a:t>measures </a:t>
            </a:r>
            <a:r>
              <a:rPr lang="en-US" dirty="0"/>
              <a:t>vs </a:t>
            </a:r>
            <a:r>
              <a:rPr lang="en-US" dirty="0" smtClean="0"/>
              <a:t>instrumental </a:t>
            </a:r>
            <a:r>
              <a:rPr lang="en-US" dirty="0"/>
              <a:t>(objective) </a:t>
            </a:r>
            <a:r>
              <a:rPr lang="en-US" dirty="0" smtClean="0"/>
              <a:t>measures</a:t>
            </a:r>
          </a:p>
          <a:p>
            <a:r>
              <a:rPr lang="en-US" dirty="0"/>
              <a:t>What can we use to make measurements of the subjective</a:t>
            </a:r>
            <a:r>
              <a:rPr lang="en-US" dirty="0" smtClean="0"/>
              <a:t>?</a:t>
            </a:r>
            <a:endParaRPr lang="en-US" dirty="0"/>
          </a:p>
          <a:p>
            <a:r>
              <a:rPr lang="en-US" dirty="0" smtClean="0"/>
              <a:t>Self </a:t>
            </a:r>
            <a:r>
              <a:rPr lang="en-US" dirty="0"/>
              <a:t>reporting</a:t>
            </a:r>
            <a:r>
              <a:rPr lang="en-US" dirty="0" smtClean="0"/>
              <a:t>?</a:t>
            </a:r>
            <a:endParaRPr lang="en-US" dirty="0"/>
          </a:p>
        </p:txBody>
      </p:sp>
      <p:pic>
        <p:nvPicPr>
          <p:cNvPr id="4" name="Picture 3"/>
          <p:cNvPicPr>
            <a:picLocks noChangeAspect="1"/>
          </p:cNvPicPr>
          <p:nvPr/>
        </p:nvPicPr>
        <p:blipFill>
          <a:blip r:embed="rId2"/>
          <a:stretch>
            <a:fillRect/>
          </a:stretch>
        </p:blipFill>
        <p:spPr>
          <a:xfrm>
            <a:off x="6893021" y="2210395"/>
            <a:ext cx="4041434" cy="4237905"/>
          </a:xfrm>
          <a:prstGeom prst="rect">
            <a:avLst/>
          </a:prstGeom>
        </p:spPr>
      </p:pic>
    </p:spTree>
    <p:extLst>
      <p:ext uri="{BB962C8B-B14F-4D97-AF65-F5344CB8AC3E}">
        <p14:creationId xmlns:p14="http://schemas.microsoft.com/office/powerpoint/2010/main" val="1901601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PSYCHOPHYSICS: Weber-Fechner Law</a:t>
            </a:r>
            <a:endParaRPr lang="en-US" dirty="0"/>
          </a:p>
        </p:txBody>
      </p:sp>
      <p:sp>
        <p:nvSpPr>
          <p:cNvPr id="3" name="Content Placeholder 2"/>
          <p:cNvSpPr>
            <a:spLocks noGrp="1"/>
          </p:cNvSpPr>
          <p:nvPr>
            <p:ph idx="1"/>
          </p:nvPr>
        </p:nvSpPr>
        <p:spPr>
          <a:xfrm>
            <a:off x="581194" y="1883588"/>
            <a:ext cx="7170230" cy="4140767"/>
          </a:xfrm>
        </p:spPr>
        <p:txBody>
          <a:bodyPr/>
          <a:lstStyle/>
          <a:p>
            <a:pPr marL="0" indent="0">
              <a:buNone/>
            </a:pPr>
            <a:r>
              <a:rPr lang="en-US" b="1" dirty="0" smtClean="0"/>
              <a:t>A gloss</a:t>
            </a:r>
            <a:r>
              <a:rPr lang="en-US" dirty="0" smtClean="0"/>
              <a:t>: the relationship between stimulus and perception in humans is more logarithmic than linear.</a:t>
            </a:r>
            <a:endParaRPr lang="en-US" dirty="0"/>
          </a:p>
        </p:txBody>
      </p:sp>
      <p:pic>
        <p:nvPicPr>
          <p:cNvPr id="4" name="Picture 3"/>
          <p:cNvPicPr>
            <a:picLocks noChangeAspect="1"/>
          </p:cNvPicPr>
          <p:nvPr/>
        </p:nvPicPr>
        <p:blipFill>
          <a:blip r:embed="rId2"/>
          <a:stretch>
            <a:fillRect/>
          </a:stretch>
        </p:blipFill>
        <p:spPr>
          <a:xfrm>
            <a:off x="8177220" y="2254910"/>
            <a:ext cx="3556000" cy="3733800"/>
          </a:xfrm>
          <a:prstGeom prst="rect">
            <a:avLst/>
          </a:prstGeom>
        </p:spPr>
      </p:pic>
    </p:spTree>
    <p:extLst>
      <p:ext uri="{BB962C8B-B14F-4D97-AF65-F5344CB8AC3E}">
        <p14:creationId xmlns:p14="http://schemas.microsoft.com/office/powerpoint/2010/main" val="41491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Additional Relevant Concepts</a:t>
            </a:r>
            <a:endParaRPr lang="en-US" dirty="0"/>
          </a:p>
        </p:txBody>
      </p:sp>
      <p:sp>
        <p:nvSpPr>
          <p:cNvPr id="3" name="Content Placeholder 2"/>
          <p:cNvSpPr>
            <a:spLocks noGrp="1"/>
          </p:cNvSpPr>
          <p:nvPr>
            <p:ph idx="1"/>
          </p:nvPr>
        </p:nvSpPr>
        <p:spPr>
          <a:xfrm>
            <a:off x="581194" y="2180498"/>
            <a:ext cx="6790905" cy="4140767"/>
          </a:xfrm>
        </p:spPr>
        <p:txBody>
          <a:bodyPr/>
          <a:lstStyle/>
          <a:p>
            <a:r>
              <a:rPr lang="en-US" dirty="0" smtClean="0"/>
              <a:t>Proxy measures</a:t>
            </a:r>
          </a:p>
          <a:p>
            <a:r>
              <a:rPr lang="en-US" b="1" dirty="0"/>
              <a:t>Population measure vs individual </a:t>
            </a:r>
            <a:r>
              <a:rPr lang="en-US" b="1" dirty="0" smtClean="0"/>
              <a:t>measure</a:t>
            </a:r>
          </a:p>
          <a:p>
            <a:r>
              <a:rPr lang="en-US" dirty="0"/>
              <a:t>Measurement </a:t>
            </a:r>
            <a:r>
              <a:rPr lang="en-US" dirty="0" smtClean="0"/>
              <a:t>accuracy </a:t>
            </a:r>
            <a:r>
              <a:rPr lang="en-US" dirty="0"/>
              <a:t>and </a:t>
            </a:r>
            <a:r>
              <a:rPr lang="en-US" dirty="0" smtClean="0"/>
              <a:t>precision</a:t>
            </a:r>
          </a:p>
          <a:p>
            <a:r>
              <a:rPr lang="en-US" dirty="0"/>
              <a:t>Measurement </a:t>
            </a:r>
            <a:r>
              <a:rPr lang="en-US" dirty="0" smtClean="0"/>
              <a:t>error:</a:t>
            </a:r>
          </a:p>
          <a:p>
            <a:pPr lvl="1"/>
            <a:r>
              <a:rPr lang="en-US" dirty="0"/>
              <a:t>Random error </a:t>
            </a:r>
          </a:p>
          <a:p>
            <a:pPr lvl="1"/>
            <a:r>
              <a:rPr lang="en-US" dirty="0"/>
              <a:t>Systematic </a:t>
            </a:r>
            <a:r>
              <a:rPr lang="en-US" dirty="0" smtClean="0"/>
              <a:t>error</a:t>
            </a:r>
            <a:endParaRPr lang="en-US" dirty="0"/>
          </a:p>
        </p:txBody>
      </p:sp>
      <p:pic>
        <p:nvPicPr>
          <p:cNvPr id="4" name="Picture 3"/>
          <p:cNvPicPr>
            <a:picLocks noChangeAspect="1"/>
          </p:cNvPicPr>
          <p:nvPr/>
        </p:nvPicPr>
        <p:blipFill>
          <a:blip r:embed="rId2"/>
          <a:stretch>
            <a:fillRect/>
          </a:stretch>
        </p:blipFill>
        <p:spPr>
          <a:xfrm>
            <a:off x="7948358" y="2061936"/>
            <a:ext cx="3926164" cy="3921058"/>
          </a:xfrm>
          <a:prstGeom prst="rect">
            <a:avLst/>
          </a:prstGeom>
        </p:spPr>
      </p:pic>
    </p:spTree>
    <p:extLst>
      <p:ext uri="{BB962C8B-B14F-4D97-AF65-F5344CB8AC3E}">
        <p14:creationId xmlns:p14="http://schemas.microsoft.com/office/powerpoint/2010/main" val="2057734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OF Poor Measurement USE</a:t>
            </a:r>
            <a:endParaRPr lang="en-US" dirty="0"/>
          </a:p>
        </p:txBody>
      </p:sp>
      <p:sp>
        <p:nvSpPr>
          <p:cNvPr id="3" name="Content Placeholder 2"/>
          <p:cNvSpPr>
            <a:spLocks noGrp="1"/>
          </p:cNvSpPr>
          <p:nvPr>
            <p:ph idx="1"/>
          </p:nvPr>
        </p:nvSpPr>
        <p:spPr>
          <a:xfrm>
            <a:off x="581195" y="2180498"/>
            <a:ext cx="6114716" cy="4140767"/>
          </a:xfrm>
        </p:spPr>
        <p:txBody>
          <a:bodyPr/>
          <a:lstStyle/>
          <a:p>
            <a:r>
              <a:rPr lang="en-US" dirty="0" smtClean="0"/>
              <a:t>Phrenology and Craniometry</a:t>
            </a:r>
          </a:p>
          <a:p>
            <a:r>
              <a:rPr lang="en-US" dirty="0" smtClean="0"/>
              <a:t>Pseudo-science!</a:t>
            </a:r>
          </a:p>
          <a:p>
            <a:r>
              <a:rPr lang="en-US" dirty="0" smtClean="0"/>
              <a:t>The measurements are perhaps real, the conclusions drawn from the measurements – not so much!</a:t>
            </a:r>
          </a:p>
          <a:p>
            <a:r>
              <a:rPr lang="en-US" dirty="0" smtClean="0"/>
              <a:t>We will discuss more of this type of issue when we get into metrics.</a:t>
            </a:r>
            <a:endParaRPr lang="en-US" dirty="0"/>
          </a:p>
        </p:txBody>
      </p:sp>
      <p:pic>
        <p:nvPicPr>
          <p:cNvPr id="5" name="Picture 4"/>
          <p:cNvPicPr>
            <a:picLocks noChangeAspect="1"/>
          </p:cNvPicPr>
          <p:nvPr/>
        </p:nvPicPr>
        <p:blipFill>
          <a:blip r:embed="rId2"/>
          <a:stretch>
            <a:fillRect/>
          </a:stretch>
        </p:blipFill>
        <p:spPr>
          <a:xfrm>
            <a:off x="8007448" y="2045441"/>
            <a:ext cx="3355810" cy="4177983"/>
          </a:xfrm>
          <a:prstGeom prst="rect">
            <a:avLst/>
          </a:prstGeom>
        </p:spPr>
      </p:pic>
    </p:spTree>
    <p:extLst>
      <p:ext uri="{BB962C8B-B14F-4D97-AF65-F5344CB8AC3E}">
        <p14:creationId xmlns:p14="http://schemas.microsoft.com/office/powerpoint/2010/main" val="2641364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Metrics - Definition and Critical Analysis</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4253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Definition of Metrics</a:t>
            </a:r>
          </a:p>
        </p:txBody>
      </p:sp>
      <p:sp>
        <p:nvSpPr>
          <p:cNvPr id="5" name="Content Placeholder 4"/>
          <p:cNvSpPr>
            <a:spLocks noGrp="1"/>
          </p:cNvSpPr>
          <p:nvPr>
            <p:ph idx="1"/>
          </p:nvPr>
        </p:nvSpPr>
        <p:spPr/>
        <p:txBody>
          <a:bodyPr/>
          <a:lstStyle/>
          <a:p>
            <a:r>
              <a:rPr lang="en-US" dirty="0"/>
              <a:t>A measure of a more abstract concept created from a a </a:t>
            </a:r>
            <a:r>
              <a:rPr lang="en-US" b="1" dirty="0"/>
              <a:t>combination</a:t>
            </a:r>
            <a:r>
              <a:rPr lang="en-US" dirty="0"/>
              <a:t> of (more basic) </a:t>
            </a:r>
            <a:r>
              <a:rPr lang="en-US" dirty="0" smtClean="0"/>
              <a:t>measures.</a:t>
            </a:r>
            <a:endParaRPr lang="en-US" dirty="0"/>
          </a:p>
          <a:p>
            <a:r>
              <a:rPr lang="en-US" dirty="0"/>
              <a:t>A measure created </a:t>
            </a:r>
            <a:r>
              <a:rPr lang="en-US" i="1" dirty="0"/>
              <a:t>relative to a particular goal </a:t>
            </a:r>
            <a:r>
              <a:rPr lang="en-US" dirty="0"/>
              <a:t>(e.g. a performance metric</a:t>
            </a:r>
            <a:r>
              <a:rPr lang="en-US" dirty="0" smtClean="0"/>
              <a:t>).</a:t>
            </a:r>
          </a:p>
          <a:p>
            <a:r>
              <a:rPr lang="en-US" dirty="0" smtClean="0"/>
              <a:t>(not </a:t>
            </a:r>
            <a:r>
              <a:rPr lang="en-US" dirty="0"/>
              <a:t>talking about a </a:t>
            </a:r>
            <a:r>
              <a:rPr lang="en-US" u="sng" dirty="0"/>
              <a:t>mathematical </a:t>
            </a:r>
            <a:r>
              <a:rPr lang="en-US" u="sng" dirty="0" smtClean="0"/>
              <a:t>metric</a:t>
            </a:r>
            <a:r>
              <a:rPr lang="en-US" dirty="0" smtClean="0"/>
              <a:t>)</a:t>
            </a:r>
            <a:endParaRPr lang="en-US" dirty="0"/>
          </a:p>
        </p:txBody>
      </p:sp>
    </p:spTree>
    <p:extLst>
      <p:ext uri="{BB962C8B-B14F-4D97-AF65-F5344CB8AC3E}">
        <p14:creationId xmlns:p14="http://schemas.microsoft.com/office/powerpoint/2010/main" val="436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Metrics – Some Related Concepts</a:t>
            </a:r>
            <a:endParaRPr lang="en-US" dirty="0"/>
          </a:p>
        </p:txBody>
      </p:sp>
      <p:sp>
        <p:nvSpPr>
          <p:cNvPr id="3" name="Content Placeholder 2"/>
          <p:cNvSpPr>
            <a:spLocks noGrp="1"/>
          </p:cNvSpPr>
          <p:nvPr>
            <p:ph idx="1"/>
          </p:nvPr>
        </p:nvSpPr>
        <p:spPr>
          <a:xfrm>
            <a:off x="581195" y="1949568"/>
            <a:ext cx="5872006" cy="4140767"/>
          </a:xfrm>
        </p:spPr>
        <p:txBody>
          <a:bodyPr/>
          <a:lstStyle/>
          <a:p>
            <a:r>
              <a:rPr lang="en-US" b="1" dirty="0" smtClean="0"/>
              <a:t>Index</a:t>
            </a:r>
            <a:r>
              <a:rPr lang="en-US" dirty="0" smtClean="0"/>
              <a:t>: An observed (measured) value relevant to a concept of interest. Compare proxy measure.</a:t>
            </a:r>
          </a:p>
          <a:p>
            <a:r>
              <a:rPr lang="en-US" b="1" dirty="0" smtClean="0"/>
              <a:t>Indicator</a:t>
            </a:r>
            <a:r>
              <a:rPr lang="en-US" dirty="0" smtClean="0"/>
              <a:t>: An aggregation of multiple indicators. Compare metric.</a:t>
            </a:r>
          </a:p>
          <a:p>
            <a:r>
              <a:rPr lang="en-US" b="1" dirty="0" smtClean="0"/>
              <a:t>Example</a:t>
            </a:r>
            <a:r>
              <a:rPr lang="en-US" dirty="0" smtClean="0"/>
              <a:t>: Human Development Index.</a:t>
            </a:r>
          </a:p>
        </p:txBody>
      </p:sp>
      <p:pic>
        <p:nvPicPr>
          <p:cNvPr id="5" name="Picture 4"/>
          <p:cNvPicPr>
            <a:picLocks noChangeAspect="1"/>
          </p:cNvPicPr>
          <p:nvPr/>
        </p:nvPicPr>
        <p:blipFill>
          <a:blip r:embed="rId2"/>
          <a:stretch>
            <a:fillRect/>
          </a:stretch>
        </p:blipFill>
        <p:spPr>
          <a:xfrm>
            <a:off x="6886055" y="1979458"/>
            <a:ext cx="4741081" cy="4214294"/>
          </a:xfrm>
          <a:prstGeom prst="rect">
            <a:avLst/>
          </a:prstGeom>
        </p:spPr>
      </p:pic>
      <p:sp>
        <p:nvSpPr>
          <p:cNvPr id="8" name="TextBox 7"/>
          <p:cNvSpPr txBox="1"/>
          <p:nvPr/>
        </p:nvSpPr>
        <p:spPr>
          <a:xfrm>
            <a:off x="5996975" y="6157999"/>
            <a:ext cx="6195025" cy="338554"/>
          </a:xfrm>
          <a:prstGeom prst="rect">
            <a:avLst/>
          </a:prstGeom>
          <a:noFill/>
        </p:spPr>
        <p:txBody>
          <a:bodyPr wrap="none" rtlCol="0">
            <a:spAutoFit/>
          </a:bodyPr>
          <a:lstStyle/>
          <a:p>
            <a:r>
              <a:rPr lang="en-US" sz="1600" dirty="0"/>
              <a:t>(https://commons.wikimedia.org/wiki/File:20090109_stock_index-01.</a:t>
            </a:r>
            <a:r>
              <a:rPr lang="en-US" sz="1600" dirty="0" smtClean="0"/>
              <a:t>jpg)</a:t>
            </a:r>
            <a:endParaRPr lang="en-US" sz="1600" dirty="0"/>
          </a:p>
        </p:txBody>
      </p:sp>
    </p:spTree>
    <p:extLst>
      <p:ext uri="{BB962C8B-B14F-4D97-AF65-F5344CB8AC3E}">
        <p14:creationId xmlns:p14="http://schemas.microsoft.com/office/powerpoint/2010/main" val="986185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Conceptual Building Blocks</a:t>
            </a:r>
            <a:endParaRPr lang="en-US" dirty="0"/>
          </a:p>
        </p:txBody>
      </p:sp>
      <p:sp>
        <p:nvSpPr>
          <p:cNvPr id="3" name="Content Placeholder 2"/>
          <p:cNvSpPr>
            <a:spLocks noGrp="1"/>
          </p:cNvSpPr>
          <p:nvPr>
            <p:ph idx="1"/>
          </p:nvPr>
        </p:nvSpPr>
        <p:spPr/>
        <p:txBody>
          <a:bodyPr/>
          <a:lstStyle/>
          <a:p>
            <a:r>
              <a:rPr lang="en-US" dirty="0"/>
              <a:t>Metrics are conceptually useful - they seemingly provide a useful high level summary of some element of an otherwise complex system</a:t>
            </a:r>
            <a:r>
              <a:rPr lang="en-US" dirty="0" smtClean="0"/>
              <a:t>.</a:t>
            </a:r>
            <a:endParaRPr lang="en-US" dirty="0"/>
          </a:p>
          <a:p>
            <a:r>
              <a:rPr lang="en-US" dirty="0" smtClean="0"/>
              <a:t>It </a:t>
            </a:r>
            <a:r>
              <a:rPr lang="en-US" dirty="0"/>
              <a:t>can be an interesting intellectual challenge to take a </a:t>
            </a:r>
            <a:r>
              <a:rPr lang="en-US" dirty="0" smtClean="0"/>
              <a:t>collection of </a:t>
            </a:r>
            <a:r>
              <a:rPr lang="en-US" dirty="0"/>
              <a:t>of raw measures and </a:t>
            </a:r>
            <a:r>
              <a:rPr lang="en-US" dirty="0" smtClean="0"/>
              <a:t>combine them to </a:t>
            </a:r>
            <a:r>
              <a:rPr lang="en-US" dirty="0"/>
              <a:t>better understand something more conceptually abstract</a:t>
            </a:r>
            <a:r>
              <a:rPr lang="en-US" dirty="0" smtClean="0"/>
              <a:t>.</a:t>
            </a:r>
            <a:endParaRPr lang="en-US" dirty="0"/>
          </a:p>
          <a:p>
            <a:r>
              <a:rPr lang="en-US" dirty="0"/>
              <a:t>In this respect, we can almost view a metric as a higher level concept that we are building out of more fundamental concepts.</a:t>
            </a:r>
          </a:p>
        </p:txBody>
      </p:sp>
    </p:spTree>
    <p:extLst>
      <p:ext uri="{BB962C8B-B14F-4D97-AF65-F5344CB8AC3E}">
        <p14:creationId xmlns:p14="http://schemas.microsoft.com/office/powerpoint/2010/main" val="2523706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So FAST?</a:t>
            </a:r>
            <a:endParaRPr lang="en-US" dirty="0"/>
          </a:p>
        </p:txBody>
      </p:sp>
      <p:sp>
        <p:nvSpPr>
          <p:cNvPr id="3" name="Content Placeholder 2"/>
          <p:cNvSpPr>
            <a:spLocks noGrp="1"/>
          </p:cNvSpPr>
          <p:nvPr>
            <p:ph idx="1"/>
          </p:nvPr>
        </p:nvSpPr>
        <p:spPr>
          <a:xfrm>
            <a:off x="581194" y="2180498"/>
            <a:ext cx="6472703" cy="4140767"/>
          </a:xfrm>
        </p:spPr>
        <p:txBody>
          <a:bodyPr/>
          <a:lstStyle/>
          <a:p>
            <a:r>
              <a:rPr lang="en-US" dirty="0" smtClean="0"/>
              <a:t>Hoping to provide solutions to real problems </a:t>
            </a:r>
            <a:r>
              <a:rPr lang="en-US" b="1" dirty="0" smtClean="0"/>
              <a:t>BUT</a:t>
            </a:r>
            <a:r>
              <a:rPr lang="en-US" dirty="0" smtClean="0"/>
              <a:t> the cure should not be as bad as the disease - or at least, not create even worse complications!</a:t>
            </a:r>
          </a:p>
          <a:p>
            <a:r>
              <a:rPr lang="en-US" dirty="0" smtClean="0"/>
              <a:t>What is measured is attended to, </a:t>
            </a:r>
            <a:r>
              <a:rPr lang="en-US" b="1" dirty="0" smtClean="0"/>
              <a:t>BUT</a:t>
            </a:r>
            <a:r>
              <a:rPr lang="en-US" dirty="0" smtClean="0"/>
              <a:t> what is not measured is neglected?</a:t>
            </a:r>
          </a:p>
          <a:p>
            <a:r>
              <a:rPr lang="en-US" dirty="0" smtClean="0"/>
              <a:t>Does this just mean we need more measures? More data?</a:t>
            </a:r>
          </a:p>
          <a:p>
            <a:r>
              <a:rPr lang="en-US" dirty="0" smtClean="0"/>
              <a:t>Well - this is great if you want to be a data practitioner.... </a:t>
            </a:r>
            <a:r>
              <a:rPr lang="en-US" b="1" dirty="0" smtClean="0"/>
              <a:t>BUT</a:t>
            </a:r>
            <a:r>
              <a:rPr lang="en-US" dirty="0" smtClean="0"/>
              <a:t> is this feasible or desirable?</a:t>
            </a:r>
            <a:endParaRPr lang="en-US" dirty="0"/>
          </a:p>
        </p:txBody>
      </p:sp>
      <p:pic>
        <p:nvPicPr>
          <p:cNvPr id="8" name="Picture 7"/>
          <p:cNvPicPr>
            <a:picLocks noChangeAspect="1"/>
          </p:cNvPicPr>
          <p:nvPr/>
        </p:nvPicPr>
        <p:blipFill>
          <a:blip r:embed="rId2"/>
          <a:stretch>
            <a:fillRect/>
          </a:stretch>
        </p:blipFill>
        <p:spPr>
          <a:xfrm>
            <a:off x="7338336" y="2299303"/>
            <a:ext cx="4414277" cy="3998816"/>
          </a:xfrm>
          <a:prstGeom prst="rect">
            <a:avLst/>
          </a:prstGeom>
        </p:spPr>
      </p:pic>
    </p:spTree>
    <p:extLst>
      <p:ext uri="{BB962C8B-B14F-4D97-AF65-F5344CB8AC3E}">
        <p14:creationId xmlns:p14="http://schemas.microsoft.com/office/powerpoint/2010/main" val="475911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Repurposing Science (AGAIN)</a:t>
            </a:r>
            <a:endParaRPr lang="en-US" dirty="0"/>
          </a:p>
        </p:txBody>
      </p:sp>
      <p:sp>
        <p:nvSpPr>
          <p:cNvPr id="3" name="Content Placeholder 2"/>
          <p:cNvSpPr>
            <a:spLocks noGrp="1"/>
          </p:cNvSpPr>
          <p:nvPr>
            <p:ph idx="1"/>
          </p:nvPr>
        </p:nvSpPr>
        <p:spPr/>
        <p:txBody>
          <a:bodyPr/>
          <a:lstStyle/>
          <a:p>
            <a:r>
              <a:rPr lang="en-US" dirty="0"/>
              <a:t>In a sense, we are trying to move scientific behaviors - in this case measurement - out into the non-scientific realm - "Scientific </a:t>
            </a:r>
            <a:r>
              <a:rPr lang="en-US" dirty="0" smtClean="0"/>
              <a:t>Management” - there </a:t>
            </a:r>
            <a:r>
              <a:rPr lang="en-US" dirty="0"/>
              <a:t>can be many </a:t>
            </a:r>
            <a:r>
              <a:rPr lang="en-US" dirty="0" smtClean="0"/>
              <a:t>pitfalls!</a:t>
            </a:r>
          </a:p>
          <a:p>
            <a:r>
              <a:rPr lang="en-US" dirty="0" smtClean="0"/>
              <a:t>Example- the </a:t>
            </a:r>
            <a:r>
              <a:rPr lang="en-US" dirty="0"/>
              <a:t>issue of edge cases - our metric or proxy measure might work very well for the 'middle' cases, but very poorly for the edge cases</a:t>
            </a:r>
            <a:r>
              <a:rPr lang="en-US" dirty="0" smtClean="0"/>
              <a:t>.</a:t>
            </a:r>
          </a:p>
          <a:p>
            <a:r>
              <a:rPr lang="en-US" dirty="0" smtClean="0"/>
              <a:t>We </a:t>
            </a:r>
            <a:r>
              <a:rPr lang="en-US" dirty="0"/>
              <a:t>want everything to be 'data-</a:t>
            </a:r>
            <a:r>
              <a:rPr lang="en-US" dirty="0" smtClean="0"/>
              <a:t>driven’ - this presupposes  </a:t>
            </a:r>
            <a:r>
              <a:rPr lang="en-US" dirty="0"/>
              <a:t>that we can get data or evidence on </a:t>
            </a:r>
            <a:r>
              <a:rPr lang="en-US" dirty="0" smtClean="0"/>
              <a:t>everything.</a:t>
            </a:r>
          </a:p>
        </p:txBody>
      </p:sp>
    </p:spTree>
    <p:extLst>
      <p:ext uri="{BB962C8B-B14F-4D97-AF65-F5344CB8AC3E}">
        <p14:creationId xmlns:p14="http://schemas.microsoft.com/office/powerpoint/2010/main" val="2609573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 For today</a:t>
            </a:r>
            <a:endParaRPr lang="en-US" dirty="0"/>
          </a:p>
        </p:txBody>
      </p:sp>
      <p:sp>
        <p:nvSpPr>
          <p:cNvPr id="3" name="Content Placeholder 2"/>
          <p:cNvSpPr>
            <a:spLocks noGrp="1"/>
          </p:cNvSpPr>
          <p:nvPr>
            <p:ph idx="1"/>
          </p:nvPr>
        </p:nvSpPr>
        <p:spPr/>
        <p:txBody>
          <a:bodyPr/>
          <a:lstStyle/>
          <a:p>
            <a:r>
              <a:rPr lang="en-US" dirty="0"/>
              <a:t>1. Fundamentals of Measurement</a:t>
            </a:r>
          </a:p>
          <a:p>
            <a:r>
              <a:rPr lang="en-US" dirty="0"/>
              <a:t>2. Metrics - Definition and Critical Analysis</a:t>
            </a:r>
          </a:p>
          <a:p>
            <a:r>
              <a:rPr lang="en-US" dirty="0"/>
              <a:t>3. Case Study - Metrics and Climate Change</a:t>
            </a:r>
          </a:p>
          <a:p>
            <a:r>
              <a:rPr lang="en-US" dirty="0"/>
              <a:t>4. Hands-On: Using R Functions to Create Metrics from </a:t>
            </a:r>
            <a:r>
              <a:rPr lang="en-US" dirty="0" smtClean="0"/>
              <a:t>Measures</a:t>
            </a:r>
          </a:p>
        </p:txBody>
      </p:sp>
    </p:spTree>
    <p:extLst>
      <p:ext uri="{BB962C8B-B14F-4D97-AF65-F5344CB8AC3E}">
        <p14:creationId xmlns:p14="http://schemas.microsoft.com/office/powerpoint/2010/main" val="1070838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 A Balance</a:t>
            </a:r>
            <a:endParaRPr lang="en-US" dirty="0"/>
          </a:p>
        </p:txBody>
      </p:sp>
      <p:sp>
        <p:nvSpPr>
          <p:cNvPr id="4" name="Left-Right Arrow 3"/>
          <p:cNvSpPr/>
          <p:nvPr/>
        </p:nvSpPr>
        <p:spPr>
          <a:xfrm>
            <a:off x="1287208" y="2814418"/>
            <a:ext cx="9662636" cy="135572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Content Placeholder 2"/>
          <p:cNvSpPr txBox="1">
            <a:spLocks/>
          </p:cNvSpPr>
          <p:nvPr/>
        </p:nvSpPr>
        <p:spPr>
          <a:xfrm>
            <a:off x="1059688" y="4563839"/>
            <a:ext cx="1943798" cy="412877"/>
          </a:xfrm>
          <a:prstGeom prst="rect">
            <a:avLst/>
          </a:prstGeom>
        </p:spPr>
        <p:txBody>
          <a:bodyPr vert="horz" lIns="91436" tIns="45719" rIns="91436" bIns="45719" rtlCol="0" anchor="ctr">
            <a:normAutofit fontScale="92500" lnSpcReduction="10000"/>
          </a:bodyPr>
          <a:lstStyle>
            <a:lvl1pPr marL="305988"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Dagny OT" panose="020B0504020201020104" pitchFamily="34" charset="77"/>
                <a:ea typeface="+mn-ea"/>
                <a:cs typeface="+mn-cs"/>
              </a:defRPr>
            </a:lvl1pPr>
            <a:lvl2pPr marL="629975"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100" kern="1200">
                <a:solidFill>
                  <a:schemeClr val="tx2"/>
                </a:solidFill>
                <a:latin typeface="Dagny OT" panose="020B0504020201020104" pitchFamily="34" charset="77"/>
                <a:ea typeface="+mn-ea"/>
                <a:cs typeface="+mn-cs"/>
              </a:defRPr>
            </a:lvl2pPr>
            <a:lvl3pPr marL="899964" indent="-269989"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500" kern="1200">
                <a:solidFill>
                  <a:schemeClr val="tx2"/>
                </a:solidFill>
                <a:latin typeface="Dagny OT" panose="020B0504020201020104" pitchFamily="34" charset="77"/>
                <a:ea typeface="+mn-ea"/>
                <a:cs typeface="+mn-cs"/>
              </a:defRPr>
            </a:lvl3pPr>
            <a:lvl4pPr marL="1241950"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1936"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5pPr>
            <a:lvl6pPr marL="1899924"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199912"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00"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888"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b="1" dirty="0"/>
              <a:t>d</a:t>
            </a:r>
            <a:r>
              <a:rPr lang="en-US" b="1" dirty="0" smtClean="0"/>
              <a:t>ata cynicism</a:t>
            </a:r>
            <a:endParaRPr lang="en-US" b="1" dirty="0"/>
          </a:p>
        </p:txBody>
      </p:sp>
      <p:sp>
        <p:nvSpPr>
          <p:cNvPr id="7" name="Content Placeholder 2"/>
          <p:cNvSpPr txBox="1">
            <a:spLocks/>
          </p:cNvSpPr>
          <p:nvPr/>
        </p:nvSpPr>
        <p:spPr>
          <a:xfrm>
            <a:off x="9261425" y="4630433"/>
            <a:ext cx="1943798" cy="412877"/>
          </a:xfrm>
          <a:prstGeom prst="rect">
            <a:avLst/>
          </a:prstGeom>
        </p:spPr>
        <p:txBody>
          <a:bodyPr vert="horz" lIns="91436" tIns="45719" rIns="91436" bIns="45719" rtlCol="0" anchor="ctr">
            <a:normAutofit fontScale="92500" lnSpcReduction="10000"/>
          </a:bodyPr>
          <a:lstStyle>
            <a:lvl1pPr marL="305988"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Dagny OT" panose="020B0504020201020104" pitchFamily="34" charset="77"/>
                <a:ea typeface="+mn-ea"/>
                <a:cs typeface="+mn-cs"/>
              </a:defRPr>
            </a:lvl1pPr>
            <a:lvl2pPr marL="629975"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100" kern="1200">
                <a:solidFill>
                  <a:schemeClr val="tx2"/>
                </a:solidFill>
                <a:latin typeface="Dagny OT" panose="020B0504020201020104" pitchFamily="34" charset="77"/>
                <a:ea typeface="+mn-ea"/>
                <a:cs typeface="+mn-cs"/>
              </a:defRPr>
            </a:lvl2pPr>
            <a:lvl3pPr marL="899964" indent="-269989"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500" kern="1200">
                <a:solidFill>
                  <a:schemeClr val="tx2"/>
                </a:solidFill>
                <a:latin typeface="Dagny OT" panose="020B0504020201020104" pitchFamily="34" charset="77"/>
                <a:ea typeface="+mn-ea"/>
                <a:cs typeface="+mn-cs"/>
              </a:defRPr>
            </a:lvl3pPr>
            <a:lvl4pPr marL="1241950"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1936"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5pPr>
            <a:lvl6pPr marL="1899924"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199912"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00"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888"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b="1" dirty="0"/>
              <a:t>d</a:t>
            </a:r>
            <a:r>
              <a:rPr lang="en-US" b="1" dirty="0" smtClean="0"/>
              <a:t>ata optimism</a:t>
            </a:r>
            <a:endParaRPr lang="en-US" b="1" dirty="0"/>
          </a:p>
        </p:txBody>
      </p:sp>
      <p:sp>
        <p:nvSpPr>
          <p:cNvPr id="8" name="Content Placeholder 2"/>
          <p:cNvSpPr txBox="1">
            <a:spLocks/>
          </p:cNvSpPr>
          <p:nvPr/>
        </p:nvSpPr>
        <p:spPr>
          <a:xfrm>
            <a:off x="5193849" y="4596112"/>
            <a:ext cx="1943798" cy="412877"/>
          </a:xfrm>
          <a:prstGeom prst="rect">
            <a:avLst/>
          </a:prstGeom>
        </p:spPr>
        <p:txBody>
          <a:bodyPr vert="horz" lIns="91436" tIns="45719" rIns="91436" bIns="45719" rtlCol="0" anchor="ctr">
            <a:normAutofit fontScale="92500" lnSpcReduction="10000"/>
          </a:bodyPr>
          <a:lstStyle>
            <a:lvl1pPr marL="305988"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Dagny OT" panose="020B0504020201020104" pitchFamily="34" charset="77"/>
                <a:ea typeface="+mn-ea"/>
                <a:cs typeface="+mn-cs"/>
              </a:defRPr>
            </a:lvl1pPr>
            <a:lvl2pPr marL="629975"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100" kern="1200">
                <a:solidFill>
                  <a:schemeClr val="tx2"/>
                </a:solidFill>
                <a:latin typeface="Dagny OT" panose="020B0504020201020104" pitchFamily="34" charset="77"/>
                <a:ea typeface="+mn-ea"/>
                <a:cs typeface="+mn-cs"/>
              </a:defRPr>
            </a:lvl2pPr>
            <a:lvl3pPr marL="899964" indent="-269989"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500" kern="1200">
                <a:solidFill>
                  <a:schemeClr val="tx2"/>
                </a:solidFill>
                <a:latin typeface="Dagny OT" panose="020B0504020201020104" pitchFamily="34" charset="77"/>
                <a:ea typeface="+mn-ea"/>
                <a:cs typeface="+mn-cs"/>
              </a:defRPr>
            </a:lvl3pPr>
            <a:lvl4pPr marL="1241950"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1936"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5pPr>
            <a:lvl6pPr marL="1899924"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199912"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00"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888"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b="1" dirty="0"/>
              <a:t>d</a:t>
            </a:r>
            <a:r>
              <a:rPr lang="en-US" b="1" dirty="0" smtClean="0"/>
              <a:t>ata realism</a:t>
            </a:r>
            <a:endParaRPr lang="en-US" b="1" dirty="0"/>
          </a:p>
        </p:txBody>
      </p:sp>
    </p:spTree>
    <p:extLst>
      <p:ext uri="{BB962C8B-B14F-4D97-AF65-F5344CB8AC3E}">
        <p14:creationId xmlns:p14="http://schemas.microsoft.com/office/powerpoint/2010/main" val="1311635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tyranny of metrics</a:t>
            </a:r>
          </a:p>
        </p:txBody>
      </p:sp>
      <p:sp>
        <p:nvSpPr>
          <p:cNvPr id="3" name="Content Placeholder 2"/>
          <p:cNvSpPr>
            <a:spLocks noGrp="1"/>
          </p:cNvSpPr>
          <p:nvPr>
            <p:ph idx="1"/>
          </p:nvPr>
        </p:nvSpPr>
        <p:spPr>
          <a:xfrm>
            <a:off x="426730" y="1905921"/>
            <a:ext cx="7262190" cy="4140767"/>
          </a:xfrm>
        </p:spPr>
        <p:txBody>
          <a:bodyPr/>
          <a:lstStyle/>
          <a:p>
            <a:r>
              <a:rPr lang="en-US" dirty="0" smtClean="0"/>
              <a:t>The Tyranny of Metrics by Jerry </a:t>
            </a:r>
            <a:r>
              <a:rPr lang="en-US" dirty="0"/>
              <a:t>Z. </a:t>
            </a:r>
            <a:r>
              <a:rPr lang="en-US" dirty="0" smtClean="0"/>
              <a:t>Muller  </a:t>
            </a:r>
            <a:r>
              <a:rPr lang="en-US" dirty="0"/>
              <a:t>d</a:t>
            </a:r>
            <a:r>
              <a:rPr lang="en-US" dirty="0" smtClean="0"/>
              <a:t>iscusses:</a:t>
            </a:r>
          </a:p>
          <a:p>
            <a:pPr lvl="1"/>
            <a:r>
              <a:rPr lang="en-US" dirty="0"/>
              <a:t>Recurring </a:t>
            </a:r>
            <a:r>
              <a:rPr lang="en-US" dirty="0" smtClean="0"/>
              <a:t>flaws seen in metrics construction</a:t>
            </a:r>
            <a:endParaRPr lang="en-US" dirty="0"/>
          </a:p>
          <a:p>
            <a:pPr lvl="1"/>
            <a:r>
              <a:rPr lang="en-US" dirty="0"/>
              <a:t>Origin of "Metric Fixation'</a:t>
            </a:r>
          </a:p>
          <a:p>
            <a:pPr lvl="1"/>
            <a:r>
              <a:rPr lang="en-US" dirty="0"/>
              <a:t>Case Studies</a:t>
            </a:r>
          </a:p>
          <a:p>
            <a:pPr lvl="1"/>
            <a:r>
              <a:rPr lang="en-US" dirty="0"/>
              <a:t>Issues with and strategies for avoiding </a:t>
            </a:r>
            <a:r>
              <a:rPr lang="en-US" dirty="0" smtClean="0"/>
              <a:t>‘Metric </a:t>
            </a:r>
            <a:r>
              <a:rPr lang="en-US" dirty="0"/>
              <a:t>F</a:t>
            </a:r>
            <a:r>
              <a:rPr lang="en-US" dirty="0" smtClean="0"/>
              <a:t>ixation</a:t>
            </a:r>
            <a:r>
              <a:rPr lang="en-US" dirty="0"/>
              <a:t>'</a:t>
            </a:r>
          </a:p>
        </p:txBody>
      </p:sp>
      <p:pic>
        <p:nvPicPr>
          <p:cNvPr id="4" name="Picture 3"/>
          <p:cNvPicPr>
            <a:picLocks noChangeAspect="1"/>
          </p:cNvPicPr>
          <p:nvPr/>
        </p:nvPicPr>
        <p:blipFill>
          <a:blip r:embed="rId2"/>
          <a:stretch>
            <a:fillRect/>
          </a:stretch>
        </p:blipFill>
        <p:spPr>
          <a:xfrm>
            <a:off x="8497145" y="1884304"/>
            <a:ext cx="2933258" cy="4457839"/>
          </a:xfrm>
          <a:prstGeom prst="rect">
            <a:avLst/>
          </a:prstGeom>
        </p:spPr>
      </p:pic>
    </p:spTree>
    <p:extLst>
      <p:ext uri="{BB962C8B-B14F-4D97-AF65-F5344CB8AC3E}">
        <p14:creationId xmlns:p14="http://schemas.microsoft.com/office/powerpoint/2010/main" val="2491378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Accountability</a:t>
            </a:r>
            <a:endParaRPr lang="en-US" dirty="0"/>
          </a:p>
        </p:txBody>
      </p:sp>
      <p:sp>
        <p:nvSpPr>
          <p:cNvPr id="3" name="Content Placeholder 2"/>
          <p:cNvSpPr>
            <a:spLocks noGrp="1"/>
          </p:cNvSpPr>
          <p:nvPr>
            <p:ph idx="1"/>
          </p:nvPr>
        </p:nvSpPr>
        <p:spPr>
          <a:xfrm>
            <a:off x="529705" y="1682829"/>
            <a:ext cx="4945217" cy="4140767"/>
          </a:xfrm>
        </p:spPr>
        <p:txBody>
          <a:bodyPr/>
          <a:lstStyle/>
          <a:p>
            <a:r>
              <a:rPr lang="en-US" dirty="0"/>
              <a:t>Accountable - two meanings</a:t>
            </a:r>
            <a:r>
              <a:rPr lang="en-US" dirty="0" smtClean="0"/>
              <a:t>:</a:t>
            </a:r>
            <a:endParaRPr lang="en-US" dirty="0"/>
          </a:p>
          <a:p>
            <a:pPr lvl="1"/>
            <a:r>
              <a:rPr lang="en-US" dirty="0"/>
              <a:t>To be responsible</a:t>
            </a:r>
          </a:p>
          <a:p>
            <a:pPr lvl="1"/>
            <a:r>
              <a:rPr lang="en-US" dirty="0"/>
              <a:t>To be </a:t>
            </a:r>
            <a:r>
              <a:rPr lang="en-US" dirty="0" smtClean="0"/>
              <a:t>countable</a:t>
            </a:r>
            <a:endParaRPr lang="en-US" dirty="0"/>
          </a:p>
          <a:p>
            <a:r>
              <a:rPr lang="en-US" dirty="0"/>
              <a:t>Responsibility through counting?</a:t>
            </a:r>
          </a:p>
        </p:txBody>
      </p:sp>
      <p:pic>
        <p:nvPicPr>
          <p:cNvPr id="4" name="Picture 3"/>
          <p:cNvPicPr>
            <a:picLocks noChangeAspect="1"/>
          </p:cNvPicPr>
          <p:nvPr/>
        </p:nvPicPr>
        <p:blipFill>
          <a:blip r:embed="rId2"/>
          <a:stretch>
            <a:fillRect/>
          </a:stretch>
        </p:blipFill>
        <p:spPr>
          <a:xfrm>
            <a:off x="5200320" y="2292391"/>
            <a:ext cx="6875452" cy="3611023"/>
          </a:xfrm>
          <a:prstGeom prst="rect">
            <a:avLst/>
          </a:prstGeom>
        </p:spPr>
      </p:pic>
    </p:spTree>
    <p:extLst>
      <p:ext uri="{BB962C8B-B14F-4D97-AF65-F5344CB8AC3E}">
        <p14:creationId xmlns:p14="http://schemas.microsoft.com/office/powerpoint/2010/main" val="213961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Social-Historic Origins of Metrics</a:t>
            </a:r>
          </a:p>
        </p:txBody>
      </p:sp>
      <p:sp>
        <p:nvSpPr>
          <p:cNvPr id="3" name="Content Placeholder 2"/>
          <p:cNvSpPr>
            <a:spLocks noGrp="1"/>
          </p:cNvSpPr>
          <p:nvPr>
            <p:ph idx="1"/>
          </p:nvPr>
        </p:nvSpPr>
        <p:spPr/>
        <p:txBody>
          <a:bodyPr/>
          <a:lstStyle/>
          <a:p>
            <a:r>
              <a:rPr lang="en-US" dirty="0"/>
              <a:t>Have already seen that record keeping more generally has been around as long as 'civilization' </a:t>
            </a:r>
            <a:r>
              <a:rPr lang="en-US" dirty="0" smtClean="0"/>
              <a:t>has been around (Against the Grain, James C. Scott)</a:t>
            </a:r>
            <a:endParaRPr lang="en-US" dirty="0"/>
          </a:p>
          <a:p>
            <a:r>
              <a:rPr lang="en-US" dirty="0" smtClean="0"/>
              <a:t>1860’s - England – Finance - school performance metrics</a:t>
            </a:r>
          </a:p>
          <a:p>
            <a:r>
              <a:rPr lang="en-US" dirty="0" smtClean="0"/>
              <a:t>1900s – Taylor – Engineering - Scientific Management</a:t>
            </a:r>
          </a:p>
          <a:p>
            <a:r>
              <a:rPr lang="en-US" dirty="0" smtClean="0"/>
              <a:t>1950</a:t>
            </a:r>
            <a:r>
              <a:rPr lang="en-US" dirty="0"/>
              <a:t>'s </a:t>
            </a:r>
            <a:r>
              <a:rPr lang="en-US" dirty="0" smtClean="0"/>
              <a:t>-</a:t>
            </a:r>
            <a:r>
              <a:rPr lang="en-US" dirty="0"/>
              <a:t>Robert </a:t>
            </a:r>
            <a:r>
              <a:rPr lang="en-US" dirty="0" smtClean="0"/>
              <a:t>McNamara  </a:t>
            </a:r>
            <a:r>
              <a:rPr lang="en-US" dirty="0"/>
              <a:t>the concept of the 'general </a:t>
            </a:r>
            <a:r>
              <a:rPr lang="en-US" dirty="0" smtClean="0"/>
              <a:t>manager’ - objective </a:t>
            </a:r>
            <a:r>
              <a:rPr lang="en-US" dirty="0"/>
              <a:t>numbers could help with this!</a:t>
            </a:r>
          </a:p>
          <a:p>
            <a:r>
              <a:rPr lang="en-US" dirty="0" smtClean="0"/>
              <a:t>1980</a:t>
            </a:r>
            <a:r>
              <a:rPr lang="en-US" dirty="0"/>
              <a:t>'s - the rise of IT, and with it an increasing ability to track and collect data to generate metrics</a:t>
            </a:r>
          </a:p>
        </p:txBody>
      </p:sp>
    </p:spTree>
    <p:extLst>
      <p:ext uri="{BB962C8B-B14F-4D97-AF65-F5344CB8AC3E}">
        <p14:creationId xmlns:p14="http://schemas.microsoft.com/office/powerpoint/2010/main" val="2264893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Happened Next?</a:t>
            </a:r>
            <a:endParaRPr lang="en-US" dirty="0"/>
          </a:p>
        </p:txBody>
      </p:sp>
      <p:sp>
        <p:nvSpPr>
          <p:cNvPr id="3" name="Content Placeholder 2"/>
          <p:cNvSpPr>
            <a:spLocks noGrp="1"/>
          </p:cNvSpPr>
          <p:nvPr>
            <p:ph idx="1"/>
          </p:nvPr>
        </p:nvSpPr>
        <p:spPr/>
        <p:txBody>
          <a:bodyPr/>
          <a:lstStyle/>
          <a:p>
            <a:pPr marL="0" indent="0">
              <a:buNone/>
            </a:pPr>
            <a:r>
              <a:rPr lang="en-US" dirty="0"/>
              <a:t>"Since then, the growing opportunities to collect data, and the declining cost of doing so, contribute to the meme that data is the answer, for which organizations have to come up with the questions. </a:t>
            </a:r>
            <a:endParaRPr lang="en-US" dirty="0" smtClean="0"/>
          </a:p>
          <a:p>
            <a:pPr marL="0" indent="0">
              <a:buNone/>
            </a:pPr>
            <a:r>
              <a:rPr lang="en-US" dirty="0" smtClean="0"/>
              <a:t>There </a:t>
            </a:r>
            <a:r>
              <a:rPr lang="en-US" dirty="0"/>
              <a:t>is an often unexamined faith that amassing data and sharing it widely within the organization will result in improvements of some sort - even if much information has to be denuded of nuances and context to turn it into easily transferred 'data'. </a:t>
            </a:r>
            <a:r>
              <a:rPr lang="en-US" dirty="0" smtClean="0"/>
              <a:t>”</a:t>
            </a:r>
          </a:p>
          <a:p>
            <a:pPr marL="0" indent="0">
              <a:buNone/>
            </a:pPr>
            <a:r>
              <a:rPr lang="en-US" dirty="0" smtClean="0"/>
              <a:t>																				(Muller, The Tyranny of Metrics)</a:t>
            </a:r>
          </a:p>
          <a:p>
            <a:pPr marL="0" indent="0">
              <a:buNone/>
            </a:pPr>
            <a:endParaRPr lang="en-US" dirty="0"/>
          </a:p>
        </p:txBody>
      </p:sp>
    </p:spTree>
    <p:extLst>
      <p:ext uri="{BB962C8B-B14F-4D97-AF65-F5344CB8AC3E}">
        <p14:creationId xmlns:p14="http://schemas.microsoft.com/office/powerpoint/2010/main" val="2636603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 Metrics redeemable?</a:t>
            </a:r>
            <a:endParaRPr lang="en-US" dirty="0"/>
          </a:p>
        </p:txBody>
      </p:sp>
      <p:sp>
        <p:nvSpPr>
          <p:cNvPr id="3" name="Content Placeholder 2"/>
          <p:cNvSpPr>
            <a:spLocks noGrp="1"/>
          </p:cNvSpPr>
          <p:nvPr>
            <p:ph idx="1"/>
          </p:nvPr>
        </p:nvSpPr>
        <p:spPr/>
        <p:txBody>
          <a:bodyPr/>
          <a:lstStyle/>
          <a:p>
            <a:r>
              <a:rPr lang="en-US" dirty="0"/>
              <a:t>"The problem is not measurement, but excessive measurement and inappropriate measurement... while they are a potentially valuable tool, the virtues of accountability metrics have been oversold and their </a:t>
            </a:r>
            <a:r>
              <a:rPr lang="en-US" dirty="0" smtClean="0"/>
              <a:t>costs </a:t>
            </a:r>
            <a:r>
              <a:rPr lang="en-US" dirty="0"/>
              <a:t>are often under appreciated."</a:t>
            </a:r>
          </a:p>
          <a:p>
            <a:r>
              <a:rPr lang="en-US" dirty="0"/>
              <a:t>"...[T]here are many situations where decision making based on standardized measurement is superior to </a:t>
            </a:r>
            <a:r>
              <a:rPr lang="en-US" dirty="0" smtClean="0"/>
              <a:t>judgment </a:t>
            </a:r>
            <a:r>
              <a:rPr lang="en-US" dirty="0"/>
              <a:t>based upon personal experience and expertise... Used judiciously, then, measurements of the previously unmeasurable can provide real benefits</a:t>
            </a:r>
            <a:r>
              <a:rPr lang="en-US" dirty="0" smtClean="0"/>
              <a:t>.”</a:t>
            </a:r>
            <a:endParaRPr lang="en-US" dirty="0"/>
          </a:p>
          <a:p>
            <a:r>
              <a:rPr lang="en-US" dirty="0"/>
              <a:t>So when are metrics good and when are they problematic? Muller spends the rest of his book spelling this out</a:t>
            </a:r>
            <a:r>
              <a:rPr lang="en-US" dirty="0" smtClean="0"/>
              <a:t>.</a:t>
            </a:r>
            <a:endParaRPr lang="en-US" dirty="0"/>
          </a:p>
        </p:txBody>
      </p:sp>
    </p:spTree>
    <p:extLst>
      <p:ext uri="{BB962C8B-B14F-4D97-AF65-F5344CB8AC3E}">
        <p14:creationId xmlns:p14="http://schemas.microsoft.com/office/powerpoint/2010/main" val="428755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Goodhart’s + CampBell’s Law</a:t>
            </a:r>
            <a:endParaRPr lang="en-US" dirty="0"/>
          </a:p>
        </p:txBody>
      </p:sp>
      <p:sp>
        <p:nvSpPr>
          <p:cNvPr id="3" name="Content Placeholder 2"/>
          <p:cNvSpPr>
            <a:spLocks noGrp="1"/>
          </p:cNvSpPr>
          <p:nvPr>
            <p:ph idx="1"/>
          </p:nvPr>
        </p:nvSpPr>
        <p:spPr/>
        <p:txBody>
          <a:bodyPr/>
          <a:lstStyle/>
          <a:p>
            <a:r>
              <a:rPr lang="en-US" dirty="0"/>
              <a:t>"When a measure becomes a target, it ceases to be a good measure</a:t>
            </a:r>
            <a:r>
              <a:rPr lang="en-US" dirty="0" smtClean="0"/>
              <a:t>.”</a:t>
            </a:r>
          </a:p>
          <a:p>
            <a:pPr marL="0" indent="0">
              <a:buNone/>
            </a:pPr>
            <a:r>
              <a:rPr lang="en-US" dirty="0" smtClean="0"/>
              <a:t>																										(Goodhart’s Law)</a:t>
            </a:r>
          </a:p>
          <a:p>
            <a:r>
              <a:rPr lang="en-US" dirty="0"/>
              <a:t>"The more any quantitative social indicator is used for social decision-making, the more subject it will be to corruption pressures and the more apt it will be to distort and corrupt the social processes it is intended to monitor</a:t>
            </a:r>
            <a:r>
              <a:rPr lang="en-US" dirty="0" smtClean="0"/>
              <a:t>.”</a:t>
            </a:r>
          </a:p>
          <a:p>
            <a:pPr marL="0" indent="0">
              <a:buNone/>
            </a:pPr>
            <a:r>
              <a:rPr lang="en-US" dirty="0" smtClean="0"/>
              <a:t>																										(Campbell’s Law)</a:t>
            </a:r>
          </a:p>
          <a:p>
            <a:endParaRPr lang="en-US" dirty="0"/>
          </a:p>
        </p:txBody>
      </p:sp>
    </p:spTree>
    <p:extLst>
      <p:ext uri="{BB962C8B-B14F-4D97-AF65-F5344CB8AC3E}">
        <p14:creationId xmlns:p14="http://schemas.microsoft.com/office/powerpoint/2010/main" val="3623230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 Fixation</a:t>
            </a:r>
          </a:p>
        </p:txBody>
      </p:sp>
      <p:sp>
        <p:nvSpPr>
          <p:cNvPr id="3" name="Content Placeholder 2"/>
          <p:cNvSpPr>
            <a:spLocks noGrp="1"/>
          </p:cNvSpPr>
          <p:nvPr>
            <p:ph idx="1"/>
          </p:nvPr>
        </p:nvSpPr>
        <p:spPr/>
        <p:txBody>
          <a:bodyPr/>
          <a:lstStyle/>
          <a:p>
            <a:r>
              <a:rPr lang="en-US" dirty="0" smtClean="0"/>
              <a:t>‘Metric Fixation’ is a term coined by Muller to describe:</a:t>
            </a:r>
          </a:p>
          <a:p>
            <a:pPr lvl="1"/>
            <a:r>
              <a:rPr lang="en-US" dirty="0"/>
              <a:t>The belief that it is possible and desirable to replace judgment, acquired by personal experience and talent, with numerical indicators of comparative performance based upon standardized data (metrics)</a:t>
            </a:r>
            <a:r>
              <a:rPr lang="en-US" dirty="0" smtClean="0"/>
              <a:t>;</a:t>
            </a:r>
            <a:endParaRPr lang="en-US" dirty="0"/>
          </a:p>
          <a:p>
            <a:pPr lvl="1"/>
            <a:r>
              <a:rPr lang="en-US" dirty="0"/>
              <a:t>The belief that making such metrics public (transparent) assures that institutions are actually carrying out their purposes (accountability</a:t>
            </a:r>
            <a:r>
              <a:rPr lang="en-US" dirty="0" smtClean="0"/>
              <a:t>)</a:t>
            </a:r>
            <a:endParaRPr lang="en-US" dirty="0"/>
          </a:p>
          <a:p>
            <a:pPr lvl="1"/>
            <a:r>
              <a:rPr lang="en-US" dirty="0"/>
              <a:t>The belief that the best way to motivate people within these organizations is by attaching rewards and penalties to their measured performance, rewards that are either monetary (pay-for-performance) or reputational (rankings).</a:t>
            </a:r>
          </a:p>
        </p:txBody>
      </p:sp>
    </p:spTree>
    <p:extLst>
      <p:ext uri="{BB962C8B-B14F-4D97-AF65-F5344CB8AC3E}">
        <p14:creationId xmlns:p14="http://schemas.microsoft.com/office/powerpoint/2010/main" val="119112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 Issues with Metrics (I)</a:t>
            </a:r>
            <a:endParaRPr lang="en-US" dirty="0"/>
          </a:p>
        </p:txBody>
      </p:sp>
      <p:sp>
        <p:nvSpPr>
          <p:cNvPr id="3" name="Content Placeholder 2"/>
          <p:cNvSpPr>
            <a:spLocks noGrp="1"/>
          </p:cNvSpPr>
          <p:nvPr>
            <p:ph idx="1"/>
          </p:nvPr>
        </p:nvSpPr>
        <p:spPr/>
        <p:txBody>
          <a:bodyPr/>
          <a:lstStyle/>
          <a:p>
            <a:r>
              <a:rPr lang="en-US" b="1" dirty="0"/>
              <a:t>Distortion of information</a:t>
            </a:r>
            <a:r>
              <a:rPr lang="en-US" dirty="0" smtClean="0"/>
              <a:t>:</a:t>
            </a:r>
          </a:p>
          <a:p>
            <a:pPr lvl="1"/>
            <a:r>
              <a:rPr lang="en-US" sz="2400" dirty="0"/>
              <a:t>Measuring the most easily measurable</a:t>
            </a:r>
          </a:p>
          <a:p>
            <a:pPr lvl="1"/>
            <a:r>
              <a:rPr lang="en-US" sz="2400" dirty="0"/>
              <a:t>Measuring the simple when the desired outcome is complex</a:t>
            </a:r>
          </a:p>
          <a:p>
            <a:pPr lvl="1"/>
            <a:r>
              <a:rPr lang="en-US" sz="2400" dirty="0"/>
              <a:t>Measuring inputs rather than outcomes (e.g. measuring resources provided to a project rather than the outcome of the project)</a:t>
            </a:r>
          </a:p>
          <a:p>
            <a:pPr lvl="1"/>
            <a:r>
              <a:rPr lang="en-US" sz="2400" dirty="0"/>
              <a:t>Degrading information quality through standardization</a:t>
            </a:r>
          </a:p>
        </p:txBody>
      </p:sp>
    </p:spTree>
    <p:extLst>
      <p:ext uri="{BB962C8B-B14F-4D97-AF65-F5344CB8AC3E}">
        <p14:creationId xmlns:p14="http://schemas.microsoft.com/office/powerpoint/2010/main" val="77959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 Issues with Metrics (II)</a:t>
            </a:r>
            <a:endParaRPr lang="en-US" dirty="0"/>
          </a:p>
        </p:txBody>
      </p:sp>
      <p:sp>
        <p:nvSpPr>
          <p:cNvPr id="3" name="Content Placeholder 2"/>
          <p:cNvSpPr>
            <a:spLocks noGrp="1"/>
          </p:cNvSpPr>
          <p:nvPr>
            <p:ph idx="1"/>
          </p:nvPr>
        </p:nvSpPr>
        <p:spPr/>
        <p:txBody>
          <a:bodyPr/>
          <a:lstStyle/>
          <a:p>
            <a:r>
              <a:rPr lang="en-US" b="1" dirty="0"/>
              <a:t>Gaming the metrics</a:t>
            </a:r>
            <a:r>
              <a:rPr lang="en-US" dirty="0"/>
              <a:t>:</a:t>
            </a:r>
          </a:p>
          <a:p>
            <a:pPr lvl="1"/>
            <a:r>
              <a:rPr lang="en-US" sz="2400" dirty="0"/>
              <a:t>Gaming through creaming</a:t>
            </a:r>
          </a:p>
          <a:p>
            <a:pPr lvl="1"/>
            <a:r>
              <a:rPr lang="en-US" sz="2400" dirty="0"/>
              <a:t>Improving numbers by lowering standards</a:t>
            </a:r>
          </a:p>
          <a:p>
            <a:pPr lvl="1"/>
            <a:r>
              <a:rPr lang="en-US" sz="2400" dirty="0"/>
              <a:t>Improving numbers through omission or distortion of data</a:t>
            </a:r>
          </a:p>
          <a:p>
            <a:pPr lvl="1"/>
            <a:r>
              <a:rPr lang="en-US" sz="2400" dirty="0"/>
              <a:t>Cheating</a:t>
            </a:r>
          </a:p>
        </p:txBody>
      </p:sp>
    </p:spTree>
    <p:extLst>
      <p:ext uri="{BB962C8B-B14F-4D97-AF65-F5344CB8AC3E}">
        <p14:creationId xmlns:p14="http://schemas.microsoft.com/office/powerpoint/2010/main" val="3284480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Content Placeholder 2"/>
          <p:cNvSpPr>
            <a:spLocks noGrp="1"/>
          </p:cNvSpPr>
          <p:nvPr>
            <p:ph idx="1"/>
          </p:nvPr>
        </p:nvSpPr>
        <p:spPr>
          <a:xfrm>
            <a:off x="581194" y="1916578"/>
            <a:ext cx="11029615" cy="4140767"/>
          </a:xfrm>
        </p:spPr>
        <p:txBody>
          <a:bodyPr/>
          <a:lstStyle/>
          <a:p>
            <a:r>
              <a:rPr lang="en-US" dirty="0" smtClean="0"/>
              <a:t>Become familiar with:</a:t>
            </a:r>
          </a:p>
          <a:p>
            <a:pPr lvl="1"/>
            <a:r>
              <a:rPr lang="en-US" dirty="0"/>
              <a:t>t</a:t>
            </a:r>
            <a:r>
              <a:rPr lang="en-US" dirty="0" smtClean="0"/>
              <a:t>he definition of a measure</a:t>
            </a:r>
          </a:p>
          <a:p>
            <a:pPr lvl="1"/>
            <a:r>
              <a:rPr lang="en-US" dirty="0"/>
              <a:t>s</a:t>
            </a:r>
            <a:r>
              <a:rPr lang="en-US" dirty="0" smtClean="0"/>
              <a:t>ome types of measures</a:t>
            </a:r>
          </a:p>
          <a:p>
            <a:pPr lvl="1"/>
            <a:r>
              <a:rPr lang="en-US" dirty="0"/>
              <a:t>s</a:t>
            </a:r>
            <a:r>
              <a:rPr lang="en-US" dirty="0" smtClean="0"/>
              <a:t>ome issues with measures</a:t>
            </a:r>
          </a:p>
          <a:p>
            <a:pPr lvl="1"/>
            <a:r>
              <a:rPr lang="en-US" dirty="0"/>
              <a:t>m</a:t>
            </a:r>
            <a:r>
              <a:rPr lang="en-US" dirty="0" smtClean="0"/>
              <a:t>ultiple definitions  of metric</a:t>
            </a:r>
          </a:p>
          <a:p>
            <a:pPr lvl="1"/>
            <a:r>
              <a:rPr lang="en-US" dirty="0"/>
              <a:t>r</a:t>
            </a:r>
            <a:r>
              <a:rPr lang="en-US" dirty="0" smtClean="0"/>
              <a:t>ecent history of the use of metrics</a:t>
            </a:r>
            <a:endParaRPr lang="en-US" dirty="0"/>
          </a:p>
          <a:p>
            <a:r>
              <a:rPr lang="en-US" dirty="0" smtClean="0"/>
              <a:t>Engage in critical analysis of metrics</a:t>
            </a:r>
          </a:p>
          <a:p>
            <a:r>
              <a:rPr lang="en-US" dirty="0" smtClean="0"/>
              <a:t>Exposure to several case studies of developing metrics (climate change context)</a:t>
            </a:r>
          </a:p>
          <a:p>
            <a:r>
              <a:rPr lang="en-US" dirty="0" smtClean="0"/>
              <a:t>Preliminary introduction to combining measures to create metrics in R.</a:t>
            </a:r>
          </a:p>
        </p:txBody>
      </p:sp>
    </p:spTree>
    <p:extLst>
      <p:ext uri="{BB962C8B-B14F-4D97-AF65-F5344CB8AC3E}">
        <p14:creationId xmlns:p14="http://schemas.microsoft.com/office/powerpoint/2010/main" val="4292997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 With All Metrics?</a:t>
            </a:r>
            <a:endParaRPr lang="en-US" dirty="0"/>
          </a:p>
        </p:txBody>
      </p:sp>
      <p:sp>
        <p:nvSpPr>
          <p:cNvPr id="3" name="Content Placeholder 2"/>
          <p:cNvSpPr>
            <a:spLocks noGrp="1"/>
          </p:cNvSpPr>
          <p:nvPr>
            <p:ph idx="1"/>
          </p:nvPr>
        </p:nvSpPr>
        <p:spPr/>
        <p:txBody>
          <a:bodyPr/>
          <a:lstStyle/>
          <a:p>
            <a:r>
              <a:rPr lang="en-US" dirty="0" smtClean="0"/>
              <a:t>Muller's </a:t>
            </a:r>
            <a:r>
              <a:rPr lang="en-US" dirty="0"/>
              <a:t>main point: </a:t>
            </a:r>
            <a:r>
              <a:rPr lang="en-US" b="1" dirty="0"/>
              <a:t>Don't use metrics for reward or punishment</a:t>
            </a:r>
            <a:r>
              <a:rPr lang="en-US" dirty="0" smtClean="0"/>
              <a:t>.</a:t>
            </a:r>
          </a:p>
          <a:p>
            <a:r>
              <a:rPr lang="en-US" dirty="0"/>
              <a:t> </a:t>
            </a:r>
            <a:r>
              <a:rPr lang="en-US" dirty="0" smtClean="0"/>
              <a:t>He </a:t>
            </a:r>
            <a:r>
              <a:rPr lang="en-US" dirty="0"/>
              <a:t>sites a number of examples (e.g. in education, medicine, policing) where metrics were indeed effective in improving a situation that needed improving.</a:t>
            </a:r>
          </a:p>
          <a:p>
            <a:endParaRPr lang="en-US" dirty="0" smtClean="0"/>
          </a:p>
          <a:p>
            <a:endParaRPr lang="en-US" dirty="0"/>
          </a:p>
        </p:txBody>
      </p:sp>
    </p:spTree>
    <p:extLst>
      <p:ext uri="{BB962C8B-B14F-4D97-AF65-F5344CB8AC3E}">
        <p14:creationId xmlns:p14="http://schemas.microsoft.com/office/powerpoint/2010/main" val="1161330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 when Designing Metrics (I)</a:t>
            </a:r>
            <a:endParaRPr lang="en-US" dirty="0"/>
          </a:p>
        </p:txBody>
      </p:sp>
      <p:sp>
        <p:nvSpPr>
          <p:cNvPr id="3" name="Content Placeholder 2"/>
          <p:cNvSpPr>
            <a:spLocks noGrp="1"/>
          </p:cNvSpPr>
          <p:nvPr>
            <p:ph idx="1"/>
          </p:nvPr>
        </p:nvSpPr>
        <p:spPr/>
        <p:txBody>
          <a:bodyPr/>
          <a:lstStyle/>
          <a:p>
            <a:r>
              <a:rPr lang="en-US" b="1" dirty="0" smtClean="0"/>
              <a:t>Mueller's checklist </a:t>
            </a:r>
            <a:r>
              <a:rPr lang="en-US" b="1" dirty="0"/>
              <a:t>of questions and points to consider</a:t>
            </a:r>
            <a:r>
              <a:rPr lang="en-US" dirty="0" smtClean="0"/>
              <a:t>:</a:t>
            </a:r>
          </a:p>
          <a:p>
            <a:pPr lvl="1"/>
            <a:r>
              <a:rPr lang="en-US" sz="2400" dirty="0"/>
              <a:t>What kind of information are you thinking of measuring?</a:t>
            </a:r>
          </a:p>
          <a:p>
            <a:pPr lvl="1"/>
            <a:r>
              <a:rPr lang="en-US" sz="2400" dirty="0"/>
              <a:t>How useful is the information?</a:t>
            </a:r>
          </a:p>
          <a:p>
            <a:pPr lvl="1"/>
            <a:r>
              <a:rPr lang="en-US" sz="2400" dirty="0"/>
              <a:t>How useful are more measurements?</a:t>
            </a:r>
          </a:p>
          <a:p>
            <a:pPr lvl="1"/>
            <a:r>
              <a:rPr lang="en-US" sz="2400" dirty="0"/>
              <a:t>What are the costs of not relying on standardized measurements?</a:t>
            </a:r>
          </a:p>
          <a:p>
            <a:pPr lvl="1"/>
            <a:r>
              <a:rPr lang="en-US" sz="2400" dirty="0"/>
              <a:t>To what purpose will the measurement be put</a:t>
            </a:r>
            <a:r>
              <a:rPr lang="en-US" sz="2400" dirty="0" smtClean="0"/>
              <a:t>/to </a:t>
            </a:r>
            <a:r>
              <a:rPr lang="en-US" sz="2400" dirty="0"/>
              <a:t>whom will information be made transparent?</a:t>
            </a:r>
          </a:p>
        </p:txBody>
      </p:sp>
    </p:spTree>
    <p:extLst>
      <p:ext uri="{BB962C8B-B14F-4D97-AF65-F5344CB8AC3E}">
        <p14:creationId xmlns:p14="http://schemas.microsoft.com/office/powerpoint/2010/main" val="289320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 when Designing Metrics (II)</a:t>
            </a:r>
            <a:endParaRPr lang="en-US" dirty="0"/>
          </a:p>
        </p:txBody>
      </p:sp>
      <p:sp>
        <p:nvSpPr>
          <p:cNvPr id="3" name="Content Placeholder 2"/>
          <p:cNvSpPr>
            <a:spLocks noGrp="1"/>
          </p:cNvSpPr>
          <p:nvPr>
            <p:ph idx="1"/>
          </p:nvPr>
        </p:nvSpPr>
        <p:spPr/>
        <p:txBody>
          <a:bodyPr/>
          <a:lstStyle/>
          <a:p>
            <a:r>
              <a:rPr lang="en-US" b="1" dirty="0" smtClean="0"/>
              <a:t>Mueller's checklist </a:t>
            </a:r>
            <a:r>
              <a:rPr lang="en-US" b="1" dirty="0"/>
              <a:t>of questions and points to </a:t>
            </a:r>
            <a:r>
              <a:rPr lang="en-US" b="1" dirty="0" smtClean="0"/>
              <a:t>consider (cont</a:t>
            </a:r>
            <a:r>
              <a:rPr lang="en-US" b="1" dirty="0"/>
              <a:t>.</a:t>
            </a:r>
            <a:r>
              <a:rPr lang="en-US" b="1" dirty="0" smtClean="0"/>
              <a:t>)</a:t>
            </a:r>
            <a:r>
              <a:rPr lang="en-US" dirty="0" smtClean="0"/>
              <a:t>:</a:t>
            </a:r>
          </a:p>
          <a:p>
            <a:pPr lvl="1"/>
            <a:r>
              <a:rPr lang="en-US" sz="2400" dirty="0"/>
              <a:t>What are the costs of acquiring the metric?</a:t>
            </a:r>
          </a:p>
          <a:p>
            <a:pPr lvl="1"/>
            <a:r>
              <a:rPr lang="en-US" sz="2400" dirty="0"/>
              <a:t>Why are people demanding this metric?</a:t>
            </a:r>
          </a:p>
          <a:p>
            <a:pPr lvl="1"/>
            <a:r>
              <a:rPr lang="en-US" sz="2400" dirty="0"/>
              <a:t>How and by whom are the measures of performance being developed?</a:t>
            </a:r>
          </a:p>
          <a:p>
            <a:pPr lvl="1"/>
            <a:r>
              <a:rPr lang="en-US" sz="2400" dirty="0"/>
              <a:t>Remember that even the best measures are subject to corruption and goal diversion.</a:t>
            </a:r>
          </a:p>
          <a:p>
            <a:pPr lvl="1"/>
            <a:r>
              <a:rPr lang="en-US" sz="2400" dirty="0"/>
              <a:t>Recognizing the limits of the possible is the beginning of wisdom.</a:t>
            </a:r>
          </a:p>
        </p:txBody>
      </p:sp>
    </p:spTree>
    <p:extLst>
      <p:ext uri="{BB962C8B-B14F-4D97-AF65-F5344CB8AC3E}">
        <p14:creationId xmlns:p14="http://schemas.microsoft.com/office/powerpoint/2010/main" val="418170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 Case Study - Metrics and Climate Change</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9364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Climate Change / Global Warming</a:t>
            </a:r>
            <a:endParaRPr lang="en-US" dirty="0"/>
          </a:p>
        </p:txBody>
      </p:sp>
      <p:sp>
        <p:nvSpPr>
          <p:cNvPr id="5" name="Content Placeholder 4"/>
          <p:cNvSpPr>
            <a:spLocks noGrp="1"/>
          </p:cNvSpPr>
          <p:nvPr>
            <p:ph idx="1"/>
          </p:nvPr>
        </p:nvSpPr>
        <p:spPr/>
        <p:txBody>
          <a:bodyPr/>
          <a:lstStyle/>
          <a:p>
            <a:r>
              <a:rPr lang="en-US" dirty="0"/>
              <a:t>"Global warming is a long-term rise in the average temperature of the Earth's climate system, an aspect of climate change shown by temperature measurements and by multiple effects of the warming.[2][3] </a:t>
            </a:r>
            <a:endParaRPr lang="en-US" dirty="0" smtClean="0"/>
          </a:p>
          <a:p>
            <a:r>
              <a:rPr lang="en-US" dirty="0" smtClean="0"/>
              <a:t>The </a:t>
            </a:r>
            <a:r>
              <a:rPr lang="en-US" dirty="0"/>
              <a:t>term commonly refers to the mainly human-caused observed warming since pre-industrial times and its projected continuation,[4] though there were also much earlier periods of global warming.[5] </a:t>
            </a:r>
            <a:endParaRPr lang="en-US" dirty="0" smtClean="0"/>
          </a:p>
          <a:p>
            <a:r>
              <a:rPr lang="en-US" dirty="0" smtClean="0"/>
              <a:t>In </a:t>
            </a:r>
            <a:r>
              <a:rPr lang="en-US" dirty="0"/>
              <a:t>the modern context the terms global warming and climate change are commonly used interchangeably,[6] but climate change includes both global warming and its effects, such as changes to precipitation and impacts that differ by region.[7][8]"</a:t>
            </a:r>
          </a:p>
        </p:txBody>
      </p:sp>
    </p:spTree>
    <p:extLst>
      <p:ext uri="{BB962C8B-B14F-4D97-AF65-F5344CB8AC3E}">
        <p14:creationId xmlns:p14="http://schemas.microsoft.com/office/powerpoint/2010/main" val="1561866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Metrics for Climate Change</a:t>
            </a:r>
            <a:endParaRPr lang="en-US" dirty="0"/>
          </a:p>
        </p:txBody>
      </p:sp>
      <p:sp>
        <p:nvSpPr>
          <p:cNvPr id="3" name="Content Placeholder 2"/>
          <p:cNvSpPr>
            <a:spLocks noGrp="1"/>
          </p:cNvSpPr>
          <p:nvPr>
            <p:ph idx="1"/>
          </p:nvPr>
        </p:nvSpPr>
        <p:spPr>
          <a:xfrm>
            <a:off x="429069" y="2008888"/>
            <a:ext cx="11138636" cy="4140767"/>
          </a:xfrm>
        </p:spPr>
        <p:txBody>
          <a:bodyPr/>
          <a:lstStyle/>
          <a:p>
            <a:pPr marL="0" indent="0">
              <a:buNone/>
            </a:pPr>
            <a:r>
              <a:rPr lang="en-US" dirty="0"/>
              <a:t>Climate change is an area that is both complex and far-reaching - it would seem measures and metrics could be very beneficial in tackling the issue</a:t>
            </a:r>
            <a:r>
              <a:rPr lang="en-US" dirty="0" smtClean="0"/>
              <a:t>.</a:t>
            </a:r>
            <a:endParaRPr lang="en-US" dirty="0"/>
          </a:p>
          <a:p>
            <a:pPr marL="0" indent="0">
              <a:buNone/>
            </a:pPr>
            <a:r>
              <a:rPr lang="en-US" dirty="0"/>
              <a:t>S</a:t>
            </a:r>
            <a:r>
              <a:rPr lang="en-US" dirty="0" smtClean="0"/>
              <a:t>ome </a:t>
            </a:r>
            <a:r>
              <a:rPr lang="en-US" dirty="0"/>
              <a:t>sub-disciplines within this </a:t>
            </a:r>
            <a:r>
              <a:rPr lang="en-US" dirty="0" smtClean="0"/>
              <a:t>area - </a:t>
            </a:r>
            <a:r>
              <a:rPr lang="en-US" dirty="0"/>
              <a:t>w</a:t>
            </a:r>
            <a:r>
              <a:rPr lang="en-US" dirty="0" smtClean="0"/>
              <a:t>hat </a:t>
            </a:r>
            <a:r>
              <a:rPr lang="en-US" dirty="0"/>
              <a:t>metrics might you develop to evaluate</a:t>
            </a:r>
            <a:r>
              <a:rPr lang="en-US" dirty="0" smtClean="0"/>
              <a:t>:</a:t>
            </a:r>
            <a:endParaRPr lang="en-US" dirty="0"/>
          </a:p>
          <a:p>
            <a:pPr lvl="1"/>
            <a:r>
              <a:rPr lang="en-US" b="1" dirty="0"/>
              <a:t>Scientific research projects that address or are relevant to climate change issues</a:t>
            </a:r>
          </a:p>
          <a:p>
            <a:pPr lvl="1"/>
            <a:r>
              <a:rPr lang="en-US" b="1" dirty="0" smtClean="0"/>
              <a:t>The </a:t>
            </a:r>
            <a:r>
              <a:rPr lang="en-US" b="1" dirty="0"/>
              <a:t>behavior of public and private sector banks as it relates to climate change</a:t>
            </a:r>
          </a:p>
          <a:p>
            <a:pPr lvl="1"/>
            <a:r>
              <a:rPr lang="en-US" b="1" dirty="0"/>
              <a:t>The impact and contribution of federal climate change policies of countries relative to other </a:t>
            </a:r>
            <a:r>
              <a:rPr lang="en-US" b="1" dirty="0" smtClean="0"/>
              <a:t>countries</a:t>
            </a:r>
          </a:p>
          <a:p>
            <a:pPr lvl="1"/>
            <a:r>
              <a:rPr lang="en-US" b="1" dirty="0"/>
              <a:t>Climate Change Impacts on Agriculture and Agricultural ability to adapt to climate change </a:t>
            </a:r>
          </a:p>
          <a:p>
            <a:pPr marL="0" indent="0">
              <a:buNone/>
            </a:pPr>
            <a:r>
              <a:rPr lang="en-US" u="sng" dirty="0"/>
              <a:t>What data would you need to collect? How would you then work with this?</a:t>
            </a:r>
          </a:p>
        </p:txBody>
      </p:sp>
    </p:spTree>
    <p:extLst>
      <p:ext uri="{BB962C8B-B14F-4D97-AF65-F5344CB8AC3E}">
        <p14:creationId xmlns:p14="http://schemas.microsoft.com/office/powerpoint/2010/main" val="289259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1: Metrics for Climate Change Research</a:t>
            </a:r>
            <a:endParaRPr lang="en-US" dirty="0"/>
          </a:p>
        </p:txBody>
      </p:sp>
      <p:sp>
        <p:nvSpPr>
          <p:cNvPr id="3" name="Content Placeholder 2"/>
          <p:cNvSpPr>
            <a:spLocks noGrp="1"/>
          </p:cNvSpPr>
          <p:nvPr>
            <p:ph idx="1"/>
          </p:nvPr>
        </p:nvSpPr>
        <p:spPr/>
        <p:txBody>
          <a:bodyPr/>
          <a:lstStyle/>
          <a:p>
            <a:r>
              <a:rPr lang="en-US" dirty="0"/>
              <a:t>Thinking Strategically: The Appropriate Use of Metrics for the Climate Change Science Program (2005</a:t>
            </a:r>
            <a:r>
              <a:rPr lang="en-US" dirty="0" smtClean="0"/>
              <a:t>)</a:t>
            </a:r>
            <a:endParaRPr lang="en-US" dirty="0"/>
          </a:p>
          <a:p>
            <a:r>
              <a:rPr lang="en-US" dirty="0"/>
              <a:t>Looking to build metrics that will measure the progress of the Climate Change Science </a:t>
            </a:r>
            <a:r>
              <a:rPr lang="en-US" dirty="0" smtClean="0"/>
              <a:t>Program (CCSP) </a:t>
            </a:r>
            <a:r>
              <a:rPr lang="en-US" dirty="0"/>
              <a:t>- and projects within this program</a:t>
            </a:r>
            <a:r>
              <a:rPr lang="en-US" dirty="0" smtClean="0"/>
              <a:t>.</a:t>
            </a:r>
            <a:endParaRPr lang="en-US" dirty="0"/>
          </a:p>
          <a:p>
            <a:r>
              <a:rPr lang="en-US" dirty="0"/>
              <a:t>In this case, they define metrics as "</a:t>
            </a:r>
            <a:r>
              <a:rPr lang="en-US" b="1" dirty="0"/>
              <a:t>simple qualitative or quantitative measures of performance with respect to a stated goal</a:t>
            </a:r>
            <a:r>
              <a:rPr lang="en-US" dirty="0"/>
              <a:t>" (p. 11</a:t>
            </a:r>
            <a:r>
              <a:rPr lang="en-US" dirty="0" smtClean="0"/>
              <a:t>)</a:t>
            </a:r>
          </a:p>
          <a:p>
            <a:r>
              <a:rPr lang="en-US" dirty="0" smtClean="0"/>
              <a:t>A very nice example of a carefully thought out approach to developing metrics.</a:t>
            </a:r>
            <a:endParaRPr lang="en-US" dirty="0"/>
          </a:p>
        </p:txBody>
      </p:sp>
    </p:spTree>
    <p:extLst>
      <p:ext uri="{BB962C8B-B14F-4D97-AF65-F5344CB8AC3E}">
        <p14:creationId xmlns:p14="http://schemas.microsoft.com/office/powerpoint/2010/main" val="888813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CCSP OVERARCHING Goals (I)</a:t>
            </a:r>
            <a:endParaRPr lang="en-US" dirty="0"/>
          </a:p>
        </p:txBody>
      </p:sp>
      <p:sp>
        <p:nvSpPr>
          <p:cNvPr id="3" name="Content Placeholder 2"/>
          <p:cNvSpPr>
            <a:spLocks noGrp="1"/>
          </p:cNvSpPr>
          <p:nvPr>
            <p:ph idx="1"/>
          </p:nvPr>
        </p:nvSpPr>
        <p:spPr>
          <a:xfrm>
            <a:off x="296864" y="2180498"/>
            <a:ext cx="11561166" cy="4140767"/>
          </a:xfrm>
        </p:spPr>
        <p:txBody>
          <a:bodyPr/>
          <a:lstStyle/>
          <a:p>
            <a:r>
              <a:rPr lang="en-US" dirty="0" smtClean="0"/>
              <a:t>Improve </a:t>
            </a:r>
            <a:r>
              <a:rPr lang="en-US" dirty="0"/>
              <a:t>knowledge of the Earth’s past and present climate and environment, including its natural variability, and improve understanding of the causes of observed variability and change.</a:t>
            </a:r>
          </a:p>
          <a:p>
            <a:r>
              <a:rPr lang="en-US" dirty="0" smtClean="0"/>
              <a:t>Improve </a:t>
            </a:r>
            <a:r>
              <a:rPr lang="en-US" dirty="0"/>
              <a:t>quantification of the forces bringing about changes in the Earth’s climate and related systems.</a:t>
            </a:r>
          </a:p>
          <a:p>
            <a:r>
              <a:rPr lang="en-US" dirty="0" smtClean="0"/>
              <a:t>Reduce </a:t>
            </a:r>
            <a:r>
              <a:rPr lang="en-US" dirty="0"/>
              <a:t>uncertainty in projections of how the Earth’s climate and related systems may change in the future.</a:t>
            </a:r>
          </a:p>
          <a:p>
            <a:endParaRPr lang="en-US" dirty="0"/>
          </a:p>
        </p:txBody>
      </p:sp>
    </p:spTree>
    <p:extLst>
      <p:ext uri="{BB962C8B-B14F-4D97-AF65-F5344CB8AC3E}">
        <p14:creationId xmlns:p14="http://schemas.microsoft.com/office/powerpoint/2010/main" val="2714921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CCSP OVERARCHING Goals (II)</a:t>
            </a:r>
            <a:endParaRPr lang="en-US" dirty="0"/>
          </a:p>
        </p:txBody>
      </p:sp>
      <p:sp>
        <p:nvSpPr>
          <p:cNvPr id="3" name="Content Placeholder 2"/>
          <p:cNvSpPr>
            <a:spLocks noGrp="1"/>
          </p:cNvSpPr>
          <p:nvPr>
            <p:ph idx="1"/>
          </p:nvPr>
        </p:nvSpPr>
        <p:spPr>
          <a:xfrm>
            <a:off x="296864" y="2180498"/>
            <a:ext cx="11561166" cy="4140767"/>
          </a:xfrm>
        </p:spPr>
        <p:txBody>
          <a:bodyPr/>
          <a:lstStyle/>
          <a:p>
            <a:r>
              <a:rPr lang="en-US" dirty="0" smtClean="0"/>
              <a:t>Understand </a:t>
            </a:r>
            <a:r>
              <a:rPr lang="en-US" dirty="0"/>
              <a:t>the sensitivity and adaptability of different natural and managed ecosystems and human systems to climate and related global changes.</a:t>
            </a:r>
          </a:p>
          <a:p>
            <a:r>
              <a:rPr lang="en-US" dirty="0" smtClean="0"/>
              <a:t>Explore </a:t>
            </a:r>
            <a:r>
              <a:rPr lang="en-US" dirty="0"/>
              <a:t>the uses and identify the limits of evolving knowledge to manage risks and opportunities related to climate variability and change.</a:t>
            </a:r>
          </a:p>
          <a:p>
            <a:endParaRPr lang="en-US" dirty="0"/>
          </a:p>
        </p:txBody>
      </p:sp>
    </p:spTree>
    <p:extLst>
      <p:ext uri="{BB962C8B-B14F-4D97-AF65-F5344CB8AC3E}">
        <p14:creationId xmlns:p14="http://schemas.microsoft.com/office/powerpoint/2010/main" val="3192722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CCSP GOALS of METRIC DEVELOPING PROJECT</a:t>
            </a:r>
            <a:endParaRPr lang="en-US" dirty="0"/>
          </a:p>
        </p:txBody>
      </p:sp>
      <p:sp>
        <p:nvSpPr>
          <p:cNvPr id="3" name="Content Placeholder 2"/>
          <p:cNvSpPr>
            <a:spLocks noGrp="1"/>
          </p:cNvSpPr>
          <p:nvPr>
            <p:ph idx="1"/>
          </p:nvPr>
        </p:nvSpPr>
        <p:spPr/>
        <p:txBody>
          <a:bodyPr/>
          <a:lstStyle/>
          <a:p>
            <a:r>
              <a:rPr lang="en-US" dirty="0" smtClean="0"/>
              <a:t>Provide </a:t>
            </a:r>
            <a:r>
              <a:rPr lang="en-US" dirty="0"/>
              <a:t>a general assessment of how well CCSP objectives lend themselves to quantitative metrics.</a:t>
            </a:r>
          </a:p>
          <a:p>
            <a:r>
              <a:rPr lang="en-US" dirty="0" smtClean="0"/>
              <a:t>Identify </a:t>
            </a:r>
            <a:r>
              <a:rPr lang="en-US" dirty="0"/>
              <a:t>three to five areas of climate change and global change research that can and should be evaluated through quantitative performance measures.</a:t>
            </a:r>
          </a:p>
          <a:p>
            <a:r>
              <a:rPr lang="en-US" dirty="0" smtClean="0"/>
              <a:t>For </a:t>
            </a:r>
            <a:r>
              <a:rPr lang="en-US" dirty="0"/>
              <a:t>these areas, recommend specific metrics for documenting progress, measuring future performance (such as skill scores, correspondence across models, correspondence with observations), and communicating levels of performance.</a:t>
            </a:r>
          </a:p>
          <a:p>
            <a:r>
              <a:rPr lang="en-US" dirty="0" smtClean="0"/>
              <a:t>Discuss </a:t>
            </a:r>
            <a:r>
              <a:rPr lang="en-US" dirty="0"/>
              <a:t>possible limitations of quantitative performance measures for other areas of climate change and global change research.</a:t>
            </a:r>
          </a:p>
        </p:txBody>
      </p:sp>
    </p:spTree>
    <p:extLst>
      <p:ext uri="{BB962C8B-B14F-4D97-AF65-F5344CB8AC3E}">
        <p14:creationId xmlns:p14="http://schemas.microsoft.com/office/powerpoint/2010/main" val="1191887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Fundamentals of Measurements</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44636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 Result</a:t>
            </a:r>
            <a:endParaRPr lang="en-US" dirty="0"/>
          </a:p>
        </p:txBody>
      </p:sp>
      <p:sp>
        <p:nvSpPr>
          <p:cNvPr id="3" name="Content Placeholder 2"/>
          <p:cNvSpPr>
            <a:spLocks noGrp="1"/>
          </p:cNvSpPr>
          <p:nvPr>
            <p:ph idx="1"/>
          </p:nvPr>
        </p:nvSpPr>
        <p:spPr/>
        <p:txBody>
          <a:bodyPr/>
          <a:lstStyle/>
          <a:p>
            <a:r>
              <a:rPr lang="en-US" dirty="0"/>
              <a:t>F</a:t>
            </a:r>
            <a:r>
              <a:rPr lang="en-US" dirty="0" smtClean="0"/>
              <a:t>airly </a:t>
            </a:r>
            <a:r>
              <a:rPr lang="en-US" dirty="0"/>
              <a:t>generic metrics (what they call 'general metrics') relating to, essentially scientific project </a:t>
            </a:r>
            <a:r>
              <a:rPr lang="en-US" dirty="0" smtClean="0"/>
              <a:t>management:</a:t>
            </a:r>
          </a:p>
          <a:p>
            <a:pPr lvl="1"/>
            <a:r>
              <a:rPr lang="en-US" dirty="0" smtClean="0"/>
              <a:t>5 </a:t>
            </a:r>
            <a:r>
              <a:rPr lang="en-US" dirty="0"/>
              <a:t>process </a:t>
            </a:r>
            <a:r>
              <a:rPr lang="en-US" dirty="0" smtClean="0"/>
              <a:t>metrics</a:t>
            </a:r>
            <a:endParaRPr lang="en-US" dirty="0"/>
          </a:p>
          <a:p>
            <a:pPr lvl="1"/>
            <a:r>
              <a:rPr lang="en-US" dirty="0" smtClean="0"/>
              <a:t>5 </a:t>
            </a:r>
            <a:r>
              <a:rPr lang="en-US" dirty="0"/>
              <a:t>input </a:t>
            </a:r>
            <a:r>
              <a:rPr lang="en-US" dirty="0" smtClean="0"/>
              <a:t>metrics</a:t>
            </a:r>
            <a:endParaRPr lang="en-US" dirty="0"/>
          </a:p>
          <a:p>
            <a:pPr lvl="1"/>
            <a:r>
              <a:rPr lang="en-US" dirty="0" smtClean="0"/>
              <a:t>5 </a:t>
            </a:r>
            <a:r>
              <a:rPr lang="en-US" dirty="0"/>
              <a:t>output </a:t>
            </a:r>
            <a:r>
              <a:rPr lang="en-US" dirty="0" smtClean="0"/>
              <a:t>metrics</a:t>
            </a:r>
            <a:endParaRPr lang="en-US" dirty="0"/>
          </a:p>
          <a:p>
            <a:pPr lvl="1"/>
            <a:r>
              <a:rPr lang="en-US" dirty="0" smtClean="0"/>
              <a:t>6 </a:t>
            </a:r>
            <a:r>
              <a:rPr lang="en-US" dirty="0"/>
              <a:t>outcome </a:t>
            </a:r>
            <a:r>
              <a:rPr lang="en-US" dirty="0" smtClean="0"/>
              <a:t>metrics</a:t>
            </a:r>
            <a:endParaRPr lang="en-US" dirty="0"/>
          </a:p>
          <a:p>
            <a:pPr lvl="1"/>
            <a:r>
              <a:rPr lang="en-US" dirty="0" smtClean="0"/>
              <a:t>3 </a:t>
            </a:r>
            <a:r>
              <a:rPr lang="en-US" dirty="0"/>
              <a:t>impact metrics</a:t>
            </a:r>
          </a:p>
        </p:txBody>
      </p:sp>
    </p:spTree>
    <p:extLst>
      <p:ext uri="{BB962C8B-B14F-4D97-AF65-F5344CB8AC3E}">
        <p14:creationId xmlns:p14="http://schemas.microsoft.com/office/powerpoint/2010/main" val="1544301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 PUBLIC AND PRIVATE BANKING BEHAVIOUR </a:t>
            </a:r>
            <a:endParaRPr lang="en-US" dirty="0"/>
          </a:p>
        </p:txBody>
      </p:sp>
      <p:sp>
        <p:nvSpPr>
          <p:cNvPr id="3" name="Content Placeholder 2"/>
          <p:cNvSpPr>
            <a:spLocks noGrp="1"/>
          </p:cNvSpPr>
          <p:nvPr>
            <p:ph idx="1"/>
          </p:nvPr>
        </p:nvSpPr>
        <p:spPr/>
        <p:txBody>
          <a:bodyPr/>
          <a:lstStyle/>
          <a:p>
            <a:r>
              <a:rPr lang="en-US" dirty="0"/>
              <a:t>PORTFOLIO CARBON INITIATIVE  - </a:t>
            </a:r>
            <a:r>
              <a:rPr lang="en-US" dirty="0" smtClean="0"/>
              <a:t>EXPLORING METRICS </a:t>
            </a:r>
            <a:r>
              <a:rPr lang="en-US" dirty="0"/>
              <a:t>TO MEASURE THE </a:t>
            </a:r>
            <a:r>
              <a:rPr lang="en-US" dirty="0" smtClean="0"/>
              <a:t>CLIMATE </a:t>
            </a:r>
            <a:r>
              <a:rPr lang="en-US" dirty="0"/>
              <a:t>PROGRESS OF BANKS </a:t>
            </a:r>
            <a:r>
              <a:rPr lang="en-US" dirty="0" smtClean="0"/>
              <a:t> (2018)</a:t>
            </a:r>
          </a:p>
          <a:p>
            <a:r>
              <a:rPr lang="en-US" dirty="0" smtClean="0"/>
              <a:t>“This </a:t>
            </a:r>
            <a:r>
              <a:rPr lang="en-US" dirty="0"/>
              <a:t>paper informs the ongoing debate about how public- and private-sector banks should assess and report on their contribution to the transition toward a low-carbon economy</a:t>
            </a:r>
            <a:r>
              <a:rPr lang="en-US" dirty="0" smtClean="0"/>
              <a:t>.”</a:t>
            </a:r>
          </a:p>
          <a:p>
            <a:endParaRPr lang="en-US" dirty="0"/>
          </a:p>
        </p:txBody>
      </p:sp>
    </p:spTree>
    <p:extLst>
      <p:ext uri="{BB962C8B-B14F-4D97-AF65-F5344CB8AC3E}">
        <p14:creationId xmlns:p14="http://schemas.microsoft.com/office/powerpoint/2010/main" val="56267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368602" y="218386"/>
            <a:ext cx="9796746" cy="6225518"/>
          </a:xfrm>
          <a:prstGeom prst="rect">
            <a:avLst/>
          </a:prstGeom>
        </p:spPr>
      </p:pic>
    </p:spTree>
    <p:extLst>
      <p:ext uri="{BB962C8B-B14F-4D97-AF65-F5344CB8AC3E}">
        <p14:creationId xmlns:p14="http://schemas.microsoft.com/office/powerpoint/2010/main" val="1859559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3: Comparison of Climate Change Policies</a:t>
            </a:r>
            <a:endParaRPr lang="en-US" dirty="0"/>
          </a:p>
        </p:txBody>
      </p:sp>
      <p:sp>
        <p:nvSpPr>
          <p:cNvPr id="3" name="Content Placeholder 2"/>
          <p:cNvSpPr>
            <a:spLocks noGrp="1"/>
          </p:cNvSpPr>
          <p:nvPr>
            <p:ph idx="1"/>
          </p:nvPr>
        </p:nvSpPr>
        <p:spPr/>
        <p:txBody>
          <a:bodyPr/>
          <a:lstStyle/>
          <a:p>
            <a:r>
              <a:rPr lang="en-US" dirty="0" smtClean="0"/>
              <a:t>Metrics </a:t>
            </a:r>
            <a:r>
              <a:rPr lang="en-US" dirty="0"/>
              <a:t>for Evaluating Policy Commitments in a Fragmented World: The Challenges of Equity and </a:t>
            </a:r>
            <a:r>
              <a:rPr lang="en-US" dirty="0" smtClean="0"/>
              <a:t>Integrity</a:t>
            </a:r>
            <a:r>
              <a:rPr lang="en-US" dirty="0"/>
              <a:t> </a:t>
            </a:r>
            <a:r>
              <a:rPr lang="en-US" dirty="0" smtClean="0"/>
              <a:t>(2008)</a:t>
            </a:r>
          </a:p>
          <a:p>
            <a:r>
              <a:rPr lang="en-US" dirty="0" smtClean="0"/>
              <a:t>Considers </a:t>
            </a:r>
            <a:r>
              <a:rPr lang="en-US" dirty="0"/>
              <a:t>a number of alternative approaches to measuring climate policy contributions, including measures of </a:t>
            </a:r>
          </a:p>
          <a:p>
            <a:pPr lvl="1"/>
            <a:r>
              <a:rPr lang="en-US" dirty="0"/>
              <a:t>emissions performance</a:t>
            </a:r>
          </a:p>
          <a:p>
            <a:pPr lvl="1"/>
            <a:r>
              <a:rPr lang="en-US" dirty="0"/>
              <a:t>emission reductions</a:t>
            </a:r>
          </a:p>
          <a:p>
            <a:pPr lvl="1"/>
            <a:r>
              <a:rPr lang="en-US" dirty="0"/>
              <a:t>[total or marginal] costs</a:t>
            </a:r>
          </a:p>
          <a:p>
            <a:r>
              <a:rPr lang="en-US" dirty="0"/>
              <a:t>Each can provide some valuable information, but none is terribly satisfying as a reliable measure of effort or equity. </a:t>
            </a:r>
          </a:p>
          <a:p>
            <a:endParaRPr lang="en-US" dirty="0"/>
          </a:p>
        </p:txBody>
      </p:sp>
    </p:spTree>
    <p:extLst>
      <p:ext uri="{BB962C8B-B14F-4D97-AF65-F5344CB8AC3E}">
        <p14:creationId xmlns:p14="http://schemas.microsoft.com/office/powerpoint/2010/main" val="2007446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USEFUL PROBLEM STATEMENT ANALOGY</a:t>
            </a:r>
            <a:endParaRPr lang="en-US" dirty="0"/>
          </a:p>
        </p:txBody>
      </p:sp>
      <p:sp>
        <p:nvSpPr>
          <p:cNvPr id="3" name="Content Placeholder 2"/>
          <p:cNvSpPr>
            <a:spLocks noGrp="1"/>
          </p:cNvSpPr>
          <p:nvPr>
            <p:ph idx="1"/>
          </p:nvPr>
        </p:nvSpPr>
        <p:spPr/>
        <p:txBody>
          <a:bodyPr/>
          <a:lstStyle/>
          <a:p>
            <a:r>
              <a:rPr lang="en-US" dirty="0"/>
              <a:t>The challenges of moving ahead in a world of diverse policies are illustrated by a simple story: </a:t>
            </a:r>
          </a:p>
          <a:p>
            <a:r>
              <a:rPr lang="en-US" dirty="0"/>
              <a:t>Two individuals are approached on the street by a sympathetic homeless person seeking assistance. Person A, an established professional with a relatively high income, proposes to rent the homeless individual an apartment for six months. Person B, a younger, struggling academic, offers to donate $100. Regrettably, neither one can make good on their offers immediately. However, they both agree to return to the same location at an appointed time the following week to complete the transactions. </a:t>
            </a:r>
          </a:p>
        </p:txBody>
      </p:sp>
    </p:spTree>
    <p:extLst>
      <p:ext uri="{BB962C8B-B14F-4D97-AF65-F5344CB8AC3E}">
        <p14:creationId xmlns:p14="http://schemas.microsoft.com/office/powerpoint/2010/main" val="17295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NOTE on THE CHALLENGES OF METRICS</a:t>
            </a:r>
            <a:endParaRPr lang="en-US" dirty="0"/>
          </a:p>
        </p:txBody>
      </p:sp>
      <p:sp>
        <p:nvSpPr>
          <p:cNvPr id="3" name="Content Placeholder 2"/>
          <p:cNvSpPr>
            <a:spLocks noGrp="1"/>
          </p:cNvSpPr>
          <p:nvPr>
            <p:ph idx="1"/>
          </p:nvPr>
        </p:nvSpPr>
        <p:spPr/>
        <p:txBody>
          <a:bodyPr/>
          <a:lstStyle/>
          <a:p>
            <a:r>
              <a:rPr lang="en-US" dirty="0"/>
              <a:t>“There are no ‘neutral’ metrics: different metrics will show different countries in a good (or less good) light” (OECD, p. 6). Furthermore, subjective views may change: whatever seems fair at one time may well be perceived differently in the future</a:t>
            </a:r>
            <a:r>
              <a:rPr lang="en-US" dirty="0" smtClean="0"/>
              <a:t>.”</a:t>
            </a:r>
            <a:endParaRPr lang="en-US" dirty="0"/>
          </a:p>
          <a:p>
            <a:endParaRPr lang="en-US" dirty="0"/>
          </a:p>
        </p:txBody>
      </p:sp>
    </p:spTree>
    <p:extLst>
      <p:ext uri="{BB962C8B-B14F-4D97-AF65-F5344CB8AC3E}">
        <p14:creationId xmlns:p14="http://schemas.microsoft.com/office/powerpoint/2010/main" val="1755731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4: METRICS FOR AGRICULTURE</a:t>
            </a:r>
            <a:endParaRPr lang="en-US" dirty="0"/>
          </a:p>
        </p:txBody>
      </p:sp>
      <p:sp>
        <p:nvSpPr>
          <p:cNvPr id="3" name="Content Placeholder 2"/>
          <p:cNvSpPr>
            <a:spLocks noGrp="1"/>
          </p:cNvSpPr>
          <p:nvPr>
            <p:ph idx="1"/>
          </p:nvPr>
        </p:nvSpPr>
        <p:spPr/>
        <p:txBody>
          <a:bodyPr/>
          <a:lstStyle/>
          <a:p>
            <a:r>
              <a:rPr lang="en-US" dirty="0"/>
              <a:t>Developing Climate Change Impacts and Adaptation Metrics for Agriculture </a:t>
            </a:r>
            <a:r>
              <a:rPr lang="en-US" dirty="0" smtClean="0"/>
              <a:t>(Cynthia </a:t>
            </a:r>
            <a:r>
              <a:rPr lang="en-US" dirty="0"/>
              <a:t>Rosenzweig and Francesco N. </a:t>
            </a:r>
            <a:r>
              <a:rPr lang="en-US" dirty="0" smtClean="0"/>
              <a:t>Tubiello)</a:t>
            </a:r>
          </a:p>
          <a:p>
            <a:r>
              <a:rPr lang="en-US" dirty="0" smtClean="0"/>
              <a:t>Their definition of metrics:</a:t>
            </a:r>
          </a:p>
          <a:p>
            <a:pPr lvl="1"/>
            <a:r>
              <a:rPr lang="en-US" dirty="0" smtClean="0"/>
              <a:t>"</a:t>
            </a:r>
            <a:r>
              <a:rPr lang="en-US" dirty="0"/>
              <a:t>A set of metrics can be defined as a system of measurement, one that can be used in an objective, transparent, and reproducible manner to describe the characteristics and transformations of observable systems. </a:t>
            </a:r>
            <a:r>
              <a:rPr lang="en-US" b="1" dirty="0"/>
              <a:t>Metrics carry with them – implicitly or explicitly – a definition of the system being measured, as well as the set of measurement units to be used</a:t>
            </a:r>
            <a:r>
              <a:rPr lang="en-US" dirty="0" smtClean="0"/>
              <a:t>.” (emphasis mine)</a:t>
            </a:r>
          </a:p>
          <a:p>
            <a:endParaRPr lang="en-US" dirty="0"/>
          </a:p>
        </p:txBody>
      </p:sp>
    </p:spTree>
    <p:extLst>
      <p:ext uri="{BB962C8B-B14F-4D97-AF65-F5344CB8AC3E}">
        <p14:creationId xmlns:p14="http://schemas.microsoft.com/office/powerpoint/2010/main" val="3816689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of Project and Metrics</a:t>
            </a:r>
            <a:endParaRPr lang="en-US" dirty="0"/>
          </a:p>
        </p:txBody>
      </p:sp>
      <p:sp>
        <p:nvSpPr>
          <p:cNvPr id="3" name="Content Placeholder 2"/>
          <p:cNvSpPr>
            <a:spLocks noGrp="1"/>
          </p:cNvSpPr>
          <p:nvPr>
            <p:ph idx="1"/>
          </p:nvPr>
        </p:nvSpPr>
        <p:spPr/>
        <p:txBody>
          <a:bodyPr/>
          <a:lstStyle/>
          <a:p>
            <a:r>
              <a:rPr lang="en-US" dirty="0" smtClean="0"/>
              <a:t>“Within </a:t>
            </a:r>
            <a:r>
              <a:rPr lang="en-US" dirty="0"/>
              <a:t>the context of this work, criteria for developing agricultural metrics were investigated, in order to define and characterize the status of given agricultural production systems against the changing climate of the coming decades, with a focus on both short-term (20-30 years) and long-term (80-100 years) horizons</a:t>
            </a:r>
            <a:r>
              <a:rPr lang="en-US" dirty="0" smtClean="0"/>
              <a:t>.”</a:t>
            </a:r>
            <a:endParaRPr lang="en-US" dirty="0"/>
          </a:p>
          <a:p>
            <a:r>
              <a:rPr lang="en-US" dirty="0" smtClean="0"/>
              <a:t>“The </a:t>
            </a:r>
            <a:r>
              <a:rPr lang="en-US" dirty="0"/>
              <a:t>underlying idea in this exercise is that a set of such metrics can be used by decision-makers to provide an easy-to-understand “health report,” or a snapshot of an agricultural system, with regard to the likely risks of climate change impacts in coming decades</a:t>
            </a:r>
            <a:r>
              <a:rPr lang="en-US" dirty="0" smtClean="0"/>
              <a:t>.”</a:t>
            </a:r>
            <a:endParaRPr lang="en-US" dirty="0"/>
          </a:p>
        </p:txBody>
      </p:sp>
    </p:spTree>
    <p:extLst>
      <p:ext uri="{BB962C8B-B14F-4D97-AF65-F5344CB8AC3E}">
        <p14:creationId xmlns:p14="http://schemas.microsoft.com/office/powerpoint/2010/main" val="2732581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(DRAFT) Metrics (I)</a:t>
            </a:r>
            <a:endParaRPr lang="en-US" dirty="0"/>
          </a:p>
        </p:txBody>
      </p:sp>
      <p:sp>
        <p:nvSpPr>
          <p:cNvPr id="3" name="Content Placeholder 2"/>
          <p:cNvSpPr>
            <a:spLocks noGrp="1"/>
          </p:cNvSpPr>
          <p:nvPr>
            <p:ph idx="1"/>
          </p:nvPr>
        </p:nvSpPr>
        <p:spPr>
          <a:xfrm>
            <a:off x="197910" y="2180498"/>
            <a:ext cx="11759074" cy="4140767"/>
          </a:xfrm>
        </p:spPr>
        <p:txBody>
          <a:bodyPr/>
          <a:lstStyle/>
          <a:p>
            <a:r>
              <a:rPr lang="en-US" dirty="0" smtClean="0"/>
              <a:t>The metrics proposed are, in a sense, less abstract than some other examples but nonetheless difficult to interpret by non-experts:</a:t>
            </a:r>
          </a:p>
          <a:p>
            <a:pPr lvl="1"/>
            <a:r>
              <a:rPr lang="en-US" b="1" dirty="0"/>
              <a:t>Crop Yield</a:t>
            </a:r>
            <a:r>
              <a:rPr lang="en-US" dirty="0"/>
              <a:t>: Ton/ha</a:t>
            </a:r>
          </a:p>
          <a:p>
            <a:pPr lvl="1"/>
            <a:r>
              <a:rPr lang="en-US" b="1" dirty="0"/>
              <a:t>Yield </a:t>
            </a:r>
            <a:r>
              <a:rPr lang="en-US" b="1" dirty="0" smtClean="0"/>
              <a:t>Variability</a:t>
            </a:r>
            <a:r>
              <a:rPr lang="en-US" dirty="0" smtClean="0"/>
              <a:t>: </a:t>
            </a:r>
            <a:r>
              <a:rPr lang="en-US" dirty="0"/>
              <a:t>CV Long-term standard deviation from mean over mean yield (%) </a:t>
            </a:r>
          </a:p>
          <a:p>
            <a:pPr lvl="1"/>
            <a:r>
              <a:rPr lang="en-US" b="1" dirty="0"/>
              <a:t>Production Level</a:t>
            </a:r>
            <a:r>
              <a:rPr lang="en-US" dirty="0"/>
              <a:t>: At local to regional and national levels (Ton/yr) </a:t>
            </a:r>
          </a:p>
          <a:p>
            <a:pPr lvl="1"/>
            <a:r>
              <a:rPr lang="en-US" b="1" dirty="0"/>
              <a:t>Economic Value at Risk Net</a:t>
            </a:r>
            <a:r>
              <a:rPr lang="en-US" dirty="0"/>
              <a:t>: production value at local to regional level. Agricultural GDP at national level ($) </a:t>
            </a:r>
            <a:r>
              <a:rPr lang="en-US" dirty="0" smtClean="0"/>
              <a:t>.</a:t>
            </a:r>
          </a:p>
          <a:p>
            <a:endParaRPr lang="en-US" dirty="0"/>
          </a:p>
        </p:txBody>
      </p:sp>
    </p:spTree>
    <p:extLst>
      <p:ext uri="{BB962C8B-B14F-4D97-AF65-F5344CB8AC3E}">
        <p14:creationId xmlns:p14="http://schemas.microsoft.com/office/powerpoint/2010/main" val="1515972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(DRAFT) Metrics (II)</a:t>
            </a:r>
            <a:endParaRPr lang="en-US" dirty="0"/>
          </a:p>
        </p:txBody>
      </p:sp>
      <p:sp>
        <p:nvSpPr>
          <p:cNvPr id="3" name="Content Placeholder 2"/>
          <p:cNvSpPr>
            <a:spLocks noGrp="1"/>
          </p:cNvSpPr>
          <p:nvPr>
            <p:ph idx="1"/>
          </p:nvPr>
        </p:nvSpPr>
        <p:spPr>
          <a:xfrm>
            <a:off x="197910" y="2180498"/>
            <a:ext cx="11759074" cy="4140767"/>
          </a:xfrm>
        </p:spPr>
        <p:txBody>
          <a:bodyPr/>
          <a:lstStyle/>
          <a:p>
            <a:r>
              <a:rPr lang="en-US" dirty="0" smtClean="0"/>
              <a:t>Final metrics  (cont.)</a:t>
            </a:r>
          </a:p>
          <a:p>
            <a:pPr lvl="1"/>
            <a:r>
              <a:rPr lang="en-US" b="1" dirty="0" smtClean="0"/>
              <a:t>Land </a:t>
            </a:r>
            <a:r>
              <a:rPr lang="en-US" b="1" dirty="0"/>
              <a:t>Value at Risk</a:t>
            </a:r>
            <a:r>
              <a:rPr lang="en-US" dirty="0"/>
              <a:t>: Land value of areas most affected ($)</a:t>
            </a:r>
          </a:p>
          <a:p>
            <a:pPr lvl="1"/>
            <a:r>
              <a:rPr lang="en-US" b="1" dirty="0"/>
              <a:t>Changes in Event Frequency</a:t>
            </a:r>
            <a:r>
              <a:rPr lang="en-US" dirty="0"/>
              <a:t>: Impacts of increased frequency of droughts/floods on damage (Ton and/or $</a:t>
            </a:r>
            <a:r>
              <a:rPr lang="en-US" dirty="0" smtClean="0"/>
              <a:t>)</a:t>
            </a:r>
            <a:endParaRPr lang="en-US" dirty="0"/>
          </a:p>
          <a:p>
            <a:pPr lvl="1"/>
            <a:r>
              <a:rPr lang="en-US" b="1" dirty="0"/>
              <a:t>Nutrition Index</a:t>
            </a:r>
            <a:r>
              <a:rPr lang="en-US" dirty="0"/>
              <a:t>: Food demand over supply (sum of internal production and trade)</a:t>
            </a:r>
          </a:p>
          <a:p>
            <a:pPr lvl="1"/>
            <a:r>
              <a:rPr lang="en-US" b="1" dirty="0"/>
              <a:t>Water Requirements/Withdrawals</a:t>
            </a:r>
            <a:r>
              <a:rPr lang="en-US" dirty="0"/>
              <a:t>: Irrigation water requirements over available resources</a:t>
            </a:r>
            <a:r>
              <a:rPr lang="en-US" dirty="0" smtClean="0"/>
              <a:t>.</a:t>
            </a:r>
          </a:p>
          <a:p>
            <a:r>
              <a:rPr lang="en-US" dirty="0" smtClean="0"/>
              <a:t>Although we might imagine how to calculate these, we don’t necessarily immediately understand how they would be relevant to the question at hand.</a:t>
            </a:r>
          </a:p>
          <a:p>
            <a:endParaRPr lang="en-US" dirty="0"/>
          </a:p>
        </p:txBody>
      </p:sp>
    </p:spTree>
    <p:extLst>
      <p:ext uri="{BB962C8B-B14F-4D97-AF65-F5344CB8AC3E}">
        <p14:creationId xmlns:p14="http://schemas.microsoft.com/office/powerpoint/2010/main" val="405162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Motivating Example</a:t>
            </a:r>
          </a:p>
        </p:txBody>
      </p:sp>
      <p:sp>
        <p:nvSpPr>
          <p:cNvPr id="5" name="Content Placeholder 4"/>
          <p:cNvSpPr>
            <a:spLocks noGrp="1"/>
          </p:cNvSpPr>
          <p:nvPr>
            <p:ph idx="1"/>
          </p:nvPr>
        </p:nvSpPr>
        <p:spPr>
          <a:xfrm>
            <a:off x="1207891" y="5463095"/>
            <a:ext cx="11029615" cy="838175"/>
          </a:xfrm>
        </p:spPr>
        <p:txBody>
          <a:bodyPr/>
          <a:lstStyle/>
          <a:p>
            <a:pPr marL="0" indent="0">
              <a:buNone/>
            </a:pPr>
            <a:r>
              <a:rPr lang="en-US" dirty="0"/>
              <a:t>Is this 60 degree piece of metal twice as hot as this 30 degree piece of metal</a:t>
            </a:r>
            <a:r>
              <a:rPr lang="en-US" dirty="0" smtClean="0"/>
              <a:t>?</a:t>
            </a:r>
            <a:endParaRPr lang="en-US" dirty="0"/>
          </a:p>
        </p:txBody>
      </p:sp>
      <p:pic>
        <p:nvPicPr>
          <p:cNvPr id="6" name="Picture 5"/>
          <p:cNvPicPr>
            <a:picLocks noChangeAspect="1"/>
          </p:cNvPicPr>
          <p:nvPr/>
        </p:nvPicPr>
        <p:blipFill>
          <a:blip r:embed="rId2"/>
          <a:stretch>
            <a:fillRect/>
          </a:stretch>
        </p:blipFill>
        <p:spPr>
          <a:xfrm>
            <a:off x="6823082" y="2012449"/>
            <a:ext cx="3286753" cy="3286753"/>
          </a:xfrm>
          <a:prstGeom prst="rect">
            <a:avLst/>
          </a:prstGeom>
        </p:spPr>
      </p:pic>
      <p:pic>
        <p:nvPicPr>
          <p:cNvPr id="7" name="Picture 6"/>
          <p:cNvPicPr>
            <a:picLocks noChangeAspect="1"/>
          </p:cNvPicPr>
          <p:nvPr/>
        </p:nvPicPr>
        <p:blipFill>
          <a:blip r:embed="rId3"/>
          <a:stretch>
            <a:fillRect/>
          </a:stretch>
        </p:blipFill>
        <p:spPr>
          <a:xfrm>
            <a:off x="1870339" y="2012449"/>
            <a:ext cx="4380276" cy="3285207"/>
          </a:xfrm>
          <a:prstGeom prst="rect">
            <a:avLst/>
          </a:prstGeom>
        </p:spPr>
      </p:pic>
    </p:spTree>
    <p:extLst>
      <p:ext uri="{BB962C8B-B14F-4D97-AF65-F5344CB8AC3E}">
        <p14:creationId xmlns:p14="http://schemas.microsoft.com/office/powerpoint/2010/main" val="1400577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Hands-On: Using R Functions to Create Metrics from Measures</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34810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Measurement Context</a:t>
            </a:r>
            <a:endParaRPr lang="en-US" dirty="0"/>
          </a:p>
        </p:txBody>
      </p:sp>
      <p:sp>
        <p:nvSpPr>
          <p:cNvPr id="5" name="Content Placeholder 4"/>
          <p:cNvSpPr>
            <a:spLocks noGrp="1"/>
          </p:cNvSpPr>
          <p:nvPr>
            <p:ph idx="1"/>
          </p:nvPr>
        </p:nvSpPr>
        <p:spPr/>
        <p:txBody>
          <a:bodyPr/>
          <a:lstStyle/>
          <a:p>
            <a:r>
              <a:rPr lang="en-US" dirty="0" smtClean="0"/>
              <a:t>We </a:t>
            </a:r>
            <a:r>
              <a:rPr lang="en-US" dirty="0"/>
              <a:t>need to keep </a:t>
            </a:r>
            <a:r>
              <a:rPr lang="en-US" dirty="0" smtClean="0"/>
              <a:t>the previous example </a:t>
            </a:r>
            <a:r>
              <a:rPr lang="en-US" dirty="0"/>
              <a:t>in mind if we are creating models of the system using our measures</a:t>
            </a:r>
            <a:r>
              <a:rPr lang="en-US" dirty="0" smtClean="0"/>
              <a:t>.</a:t>
            </a:r>
          </a:p>
          <a:p>
            <a:r>
              <a:rPr lang="en-US" dirty="0" smtClean="0"/>
              <a:t> </a:t>
            </a:r>
            <a:r>
              <a:rPr lang="en-US" dirty="0"/>
              <a:t>It's still fine to say that the </a:t>
            </a:r>
            <a:r>
              <a:rPr lang="en-US" b="1" i="1" dirty="0"/>
              <a:t>measurement</a:t>
            </a:r>
            <a:r>
              <a:rPr lang="en-US" dirty="0"/>
              <a:t> is twice as large, but it's the interpretation of this that is important</a:t>
            </a:r>
            <a:r>
              <a:rPr lang="en-US" dirty="0" smtClean="0"/>
              <a:t>!</a:t>
            </a:r>
            <a:endParaRPr lang="en-US" dirty="0"/>
          </a:p>
          <a:p>
            <a:r>
              <a:rPr lang="en-US" dirty="0"/>
              <a:t>What does it mean to attach a number to a quality or a quantity? This is called 'measurement </a:t>
            </a:r>
            <a:r>
              <a:rPr lang="en-US" dirty="0" smtClean="0"/>
              <a:t>theory’</a:t>
            </a:r>
          </a:p>
          <a:p>
            <a:r>
              <a:rPr lang="en-US" dirty="0" smtClean="0"/>
              <a:t>(also</a:t>
            </a:r>
            <a:r>
              <a:rPr lang="en-US" dirty="0"/>
              <a:t> </a:t>
            </a:r>
            <a:r>
              <a:rPr lang="en-US" dirty="0" smtClean="0"/>
              <a:t>– metrology: “the science </a:t>
            </a:r>
            <a:r>
              <a:rPr lang="en-US" dirty="0"/>
              <a:t>of measurement and its application</a:t>
            </a:r>
            <a:r>
              <a:rPr lang="en-US" dirty="0" smtClean="0"/>
              <a:t>”)</a:t>
            </a:r>
            <a:endParaRPr lang="en-US" dirty="0"/>
          </a:p>
          <a:p>
            <a:endParaRPr lang="en-US" dirty="0"/>
          </a:p>
        </p:txBody>
      </p:sp>
    </p:spTree>
    <p:extLst>
      <p:ext uri="{BB962C8B-B14F-4D97-AF65-F5344CB8AC3E}">
        <p14:creationId xmlns:p14="http://schemas.microsoft.com/office/powerpoint/2010/main" val="2535765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Some Basic Definitions</a:t>
            </a:r>
            <a:endParaRPr lang="en-US" dirty="0"/>
          </a:p>
        </p:txBody>
      </p:sp>
      <p:sp>
        <p:nvSpPr>
          <p:cNvPr id="3" name="Content Placeholder 2"/>
          <p:cNvSpPr>
            <a:spLocks noGrp="1"/>
          </p:cNvSpPr>
          <p:nvPr>
            <p:ph idx="1"/>
          </p:nvPr>
        </p:nvSpPr>
        <p:spPr/>
        <p:txBody>
          <a:bodyPr/>
          <a:lstStyle/>
          <a:p>
            <a:r>
              <a:rPr lang="en-US" b="1" dirty="0" smtClean="0"/>
              <a:t>Helmholtz</a:t>
            </a:r>
            <a:r>
              <a:rPr lang="en-US" dirty="0" smtClean="0"/>
              <a:t> </a:t>
            </a:r>
            <a:r>
              <a:rPr lang="en-US" dirty="0"/>
              <a:t>(1887: 17) </a:t>
            </a:r>
            <a:r>
              <a:rPr lang="en-US" dirty="0" smtClean="0"/>
              <a:t>the </a:t>
            </a:r>
            <a:r>
              <a:rPr lang="en-US" dirty="0"/>
              <a:t>procedure by which one finds the denominate number that expresses the value of a magnitude, where a “denominate number” is a number together with a unit, e.g., 5 meters, and a magnitude is a quality of objects that is amenable to ordering from smaller to greater, e.g., length. </a:t>
            </a:r>
          </a:p>
          <a:p>
            <a:r>
              <a:rPr lang="en-US" b="1" dirty="0"/>
              <a:t>Bertrand </a:t>
            </a:r>
            <a:r>
              <a:rPr lang="en-US" b="1" dirty="0" smtClean="0"/>
              <a:t>Russell</a:t>
            </a:r>
            <a:r>
              <a:rPr lang="en-US" dirty="0" smtClean="0"/>
              <a:t>: measurement is any </a:t>
            </a:r>
            <a:r>
              <a:rPr lang="en-US" dirty="0"/>
              <a:t>method by which a unique and reciprocal correspondence is established between all or some of the magnitudes of a kind and all or some of the numbers, integral, rational or real. (1903: 176</a:t>
            </a:r>
            <a:r>
              <a:rPr lang="en-US" dirty="0" smtClean="0"/>
              <a:t>)</a:t>
            </a:r>
            <a:endParaRPr lang="en-US" dirty="0"/>
          </a:p>
          <a:p>
            <a:r>
              <a:rPr lang="en-US" b="1" dirty="0"/>
              <a:t>Norman </a:t>
            </a:r>
            <a:r>
              <a:rPr lang="en-US" b="1" dirty="0" smtClean="0"/>
              <a:t>Campbell</a:t>
            </a:r>
            <a:r>
              <a:rPr lang="en-US" dirty="0" smtClean="0"/>
              <a:t>: “</a:t>
            </a:r>
            <a:r>
              <a:rPr lang="en-US" dirty="0"/>
              <a:t>the process of assigning numbers to represent qualities”, where a quality is a property that admits of non-arbitrary ordering (1920: 267)</a:t>
            </a:r>
            <a:r>
              <a:rPr lang="en-US" dirty="0" smtClean="0"/>
              <a:t>.</a:t>
            </a:r>
          </a:p>
          <a:p>
            <a:r>
              <a:rPr lang="en-US" dirty="0" smtClean="0"/>
              <a:t>(</a:t>
            </a:r>
            <a:r>
              <a:rPr lang="en-US" sz="2000" dirty="0" smtClean="0"/>
              <a:t>from Measurement </a:t>
            </a:r>
            <a:r>
              <a:rPr lang="en-US" sz="2000" dirty="0"/>
              <a:t>in Science: https://plato.stanford.edu/entries/measurement-science</a:t>
            </a:r>
            <a:r>
              <a:rPr lang="en-US" sz="2000" dirty="0" smtClean="0"/>
              <a:t>/</a:t>
            </a:r>
            <a:r>
              <a:rPr lang="en-US" dirty="0" smtClean="0"/>
              <a:t>)</a:t>
            </a:r>
            <a:endParaRPr lang="en-US" dirty="0"/>
          </a:p>
        </p:txBody>
      </p:sp>
    </p:spTree>
    <p:extLst>
      <p:ext uri="{BB962C8B-B14F-4D97-AF65-F5344CB8AC3E}">
        <p14:creationId xmlns:p14="http://schemas.microsoft.com/office/powerpoint/2010/main" val="2644733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Types And ways of Thinking ABOUT MEASUREMENT</a:t>
            </a:r>
            <a:endParaRPr lang="en-US" dirty="0"/>
          </a:p>
        </p:txBody>
      </p:sp>
      <p:sp>
        <p:nvSpPr>
          <p:cNvPr id="3" name="Content Placeholder 2"/>
          <p:cNvSpPr>
            <a:spLocks noGrp="1"/>
          </p:cNvSpPr>
          <p:nvPr>
            <p:ph idx="1"/>
          </p:nvPr>
        </p:nvSpPr>
        <p:spPr>
          <a:xfrm>
            <a:off x="581194" y="1883588"/>
            <a:ext cx="11029615" cy="4140767"/>
          </a:xfrm>
        </p:spPr>
        <p:txBody>
          <a:bodyPr/>
          <a:lstStyle/>
          <a:p>
            <a:r>
              <a:rPr lang="en-US" dirty="0" smtClean="0"/>
              <a:t>Levels of measurement</a:t>
            </a:r>
            <a:r>
              <a:rPr lang="en-US" dirty="0"/>
              <a:t>: </a:t>
            </a:r>
            <a:endParaRPr lang="en-US" dirty="0" smtClean="0"/>
          </a:p>
          <a:p>
            <a:pPr lvl="1"/>
            <a:r>
              <a:rPr lang="en-US" dirty="0" smtClean="0"/>
              <a:t>nominal,</a:t>
            </a:r>
          </a:p>
          <a:p>
            <a:pPr lvl="1"/>
            <a:r>
              <a:rPr lang="en-US" dirty="0" smtClean="0"/>
              <a:t>ordinal</a:t>
            </a:r>
          </a:p>
          <a:p>
            <a:pPr lvl="1"/>
            <a:r>
              <a:rPr lang="en-US" dirty="0" smtClean="0"/>
              <a:t>interval</a:t>
            </a:r>
          </a:p>
          <a:p>
            <a:pPr lvl="1"/>
            <a:r>
              <a:rPr lang="en-US" dirty="0"/>
              <a:t>r</a:t>
            </a:r>
            <a:r>
              <a:rPr lang="en-US" dirty="0" smtClean="0"/>
              <a:t>atio</a:t>
            </a:r>
            <a:endParaRPr lang="en-US" dirty="0"/>
          </a:p>
          <a:p>
            <a:r>
              <a:rPr lang="en-US" dirty="0"/>
              <a:t>i</a:t>
            </a:r>
            <a:r>
              <a:rPr lang="en-US" dirty="0" smtClean="0"/>
              <a:t>ntensive </a:t>
            </a:r>
            <a:r>
              <a:rPr lang="en-US" dirty="0"/>
              <a:t>vs </a:t>
            </a:r>
            <a:r>
              <a:rPr lang="en-US" dirty="0" smtClean="0"/>
              <a:t>extensive </a:t>
            </a:r>
            <a:r>
              <a:rPr lang="en-US" dirty="0"/>
              <a:t>quantities</a:t>
            </a:r>
          </a:p>
          <a:p>
            <a:r>
              <a:rPr lang="en-US" dirty="0"/>
              <a:t>f</a:t>
            </a:r>
            <a:r>
              <a:rPr lang="en-US" dirty="0" smtClean="0"/>
              <a:t>undamental </a:t>
            </a:r>
            <a:r>
              <a:rPr lang="en-US" dirty="0"/>
              <a:t>vs </a:t>
            </a:r>
            <a:r>
              <a:rPr lang="en-US" dirty="0" smtClean="0"/>
              <a:t>derived quantities (measurement)</a:t>
            </a:r>
            <a:endParaRPr lang="en-US" dirty="0"/>
          </a:p>
        </p:txBody>
      </p:sp>
    </p:spTree>
    <p:extLst>
      <p:ext uri="{BB962C8B-B14F-4D97-AF65-F5344CB8AC3E}">
        <p14:creationId xmlns:p14="http://schemas.microsoft.com/office/powerpoint/2010/main" val="831232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it possible to measure?</a:t>
            </a:r>
          </a:p>
        </p:txBody>
      </p:sp>
      <p:sp>
        <p:nvSpPr>
          <p:cNvPr id="3" name="Content Placeholder 2"/>
          <p:cNvSpPr>
            <a:spLocks noGrp="1"/>
          </p:cNvSpPr>
          <p:nvPr>
            <p:ph idx="1"/>
          </p:nvPr>
        </p:nvSpPr>
        <p:spPr>
          <a:xfrm>
            <a:off x="1764686" y="2180498"/>
            <a:ext cx="9087307" cy="4140767"/>
          </a:xfrm>
        </p:spPr>
        <p:txBody>
          <a:bodyPr/>
          <a:lstStyle/>
          <a:p>
            <a:pPr marL="0" indent="0">
              <a:buNone/>
            </a:pPr>
            <a:r>
              <a:rPr lang="en-US" dirty="0" smtClean="0"/>
              <a:t>“</a:t>
            </a:r>
            <a:r>
              <a:rPr lang="en-US" b="1" dirty="0"/>
              <a:t>Those who believe that what you cannot quantify does not exist also believe that what you can quantify, does.</a:t>
            </a:r>
            <a:r>
              <a:rPr lang="en-US" dirty="0"/>
              <a:t>” </a:t>
            </a:r>
            <a:r>
              <a:rPr lang="en-US" dirty="0" smtClean="0"/>
              <a:t>												</a:t>
            </a:r>
          </a:p>
          <a:p>
            <a:pPr marL="0" indent="0">
              <a:buNone/>
            </a:pPr>
            <a:r>
              <a:rPr lang="en-US" dirty="0" smtClean="0"/>
              <a:t>	</a:t>
            </a:r>
            <a:r>
              <a:rPr lang="en-US" sz="2000" dirty="0" smtClean="0"/>
              <a:t>(Aaron Haspel, </a:t>
            </a:r>
            <a:r>
              <a:rPr lang="en-US" sz="2000" dirty="0"/>
              <a:t>a</a:t>
            </a:r>
            <a:r>
              <a:rPr lang="en-US" sz="2000" dirty="0" smtClean="0"/>
              <a:t>s quoted in Muller</a:t>
            </a:r>
            <a:r>
              <a:rPr lang="en-US" sz="2000" dirty="0"/>
              <a:t>, </a:t>
            </a:r>
            <a:r>
              <a:rPr lang="en-US" sz="2000" dirty="0" smtClean="0"/>
              <a:t>The </a:t>
            </a:r>
            <a:r>
              <a:rPr lang="en-US" sz="2000" dirty="0"/>
              <a:t>Tyranny of </a:t>
            </a:r>
            <a:r>
              <a:rPr lang="en-US" sz="2000" dirty="0" smtClean="0"/>
              <a:t>Metrics</a:t>
            </a:r>
            <a:r>
              <a:rPr lang="en-US" sz="2000" dirty="0"/>
              <a:t>)</a:t>
            </a:r>
          </a:p>
        </p:txBody>
      </p:sp>
    </p:spTree>
    <p:extLst>
      <p:ext uri="{BB962C8B-B14F-4D97-AF65-F5344CB8AC3E}">
        <p14:creationId xmlns:p14="http://schemas.microsoft.com/office/powerpoint/2010/main" val="1729021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vidend">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Dividend">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6516</TotalTime>
  <Words>2886</Words>
  <Application>Microsoft Office PowerPoint</Application>
  <PresentationFormat>Widescreen</PresentationFormat>
  <Paragraphs>224</Paragraphs>
  <Slides>50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Calibri</vt:lpstr>
      <vt:lpstr>Dagny OT</vt:lpstr>
      <vt:lpstr>Gill Sans MT</vt:lpstr>
      <vt:lpstr>Lucida Grande</vt:lpstr>
      <vt:lpstr>Wingdings 2</vt:lpstr>
      <vt:lpstr>Dividend</vt:lpstr>
      <vt:lpstr>Measures and Metrics</vt:lpstr>
      <vt:lpstr>Plan For today</vt:lpstr>
      <vt:lpstr>Learning Objectives</vt:lpstr>
      <vt:lpstr>Fundamentals of Measurements</vt:lpstr>
      <vt:lpstr>Motivating Example</vt:lpstr>
      <vt:lpstr>Measurement Context</vt:lpstr>
      <vt:lpstr>Measurement:  Some Basic Definitions</vt:lpstr>
      <vt:lpstr>Some Types And ways of Thinking ABOUT MEASUREMENT</vt:lpstr>
      <vt:lpstr>What is it possible to measure?</vt:lpstr>
      <vt:lpstr>Can we measure experience?</vt:lpstr>
      <vt:lpstr>PSYCHOPHYSICS: Weber-Fechner Law</vt:lpstr>
      <vt:lpstr>Some Additional Relevant Concepts</vt:lpstr>
      <vt:lpstr>Example OF Poor Measurement USE</vt:lpstr>
      <vt:lpstr>Metrics - Definition and Critical Analysis</vt:lpstr>
      <vt:lpstr>Definition of Metrics</vt:lpstr>
      <vt:lpstr>Metrics – Some Related Concepts</vt:lpstr>
      <vt:lpstr>Conceptual Building Blocks</vt:lpstr>
      <vt:lpstr>Not So FAST?</vt:lpstr>
      <vt:lpstr>Repurposing Science (AGAIN)</vt:lpstr>
      <vt:lpstr>Finding A Balance</vt:lpstr>
      <vt:lpstr>The tyranny of metrics</vt:lpstr>
      <vt:lpstr>Accountability</vt:lpstr>
      <vt:lpstr>Social-Historic Origins of Metrics</vt:lpstr>
      <vt:lpstr>What Happened Next?</vt:lpstr>
      <vt:lpstr>Are Metrics redeemable?</vt:lpstr>
      <vt:lpstr>Goodhart’s + CampBell’s Law</vt:lpstr>
      <vt:lpstr>Metric Fixation</vt:lpstr>
      <vt:lpstr>Functional Issues with Metrics (I)</vt:lpstr>
      <vt:lpstr>Functional Issues with Metrics (II)</vt:lpstr>
      <vt:lpstr>Out With All Metrics?</vt:lpstr>
      <vt:lpstr>Considerations when Designing Metrics (I)</vt:lpstr>
      <vt:lpstr>Considerations when Designing Metrics (II)</vt:lpstr>
      <vt:lpstr> Case Study - Metrics and Climate Change</vt:lpstr>
      <vt:lpstr>Climate Change / Global Warming</vt:lpstr>
      <vt:lpstr>Metrics for Climate Change</vt:lpstr>
      <vt:lpstr>Example 1: Metrics for Climate Change Research</vt:lpstr>
      <vt:lpstr>CCSP OVERARCHING Goals (I)</vt:lpstr>
      <vt:lpstr>CCSP OVERARCHING Goals (II)</vt:lpstr>
      <vt:lpstr>CCSP GOALS of METRIC DEVELOPING PROJECT</vt:lpstr>
      <vt:lpstr>End Result</vt:lpstr>
      <vt:lpstr>Example 2: PUBLIC AND PRIVATE BANKING BEHAVIOUR </vt:lpstr>
      <vt:lpstr>PowerPoint Presentation</vt:lpstr>
      <vt:lpstr>Example 3: Comparison of Climate Change Policies</vt:lpstr>
      <vt:lpstr>A USEFUL PROBLEM STATEMENT ANALOGY</vt:lpstr>
      <vt:lpstr>A NOTE on THE CHALLENGES OF METRICS</vt:lpstr>
      <vt:lpstr>EXAMPLE 4: METRICS FOR AGRICULTURE</vt:lpstr>
      <vt:lpstr>Goal of Project and Metrics</vt:lpstr>
      <vt:lpstr>Final (DRAFT) Metrics (I)</vt:lpstr>
      <vt:lpstr>Final (DRAFT) Metrics (II)</vt:lpstr>
      <vt:lpstr>Hands-On: Using R Functions to Create Metrics from Measures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universals</dc:title>
  <dc:creator>pboily</dc:creator>
  <cp:lastModifiedBy>Dominic Finn</cp:lastModifiedBy>
  <cp:revision>508</cp:revision>
  <dcterms:created xsi:type="dcterms:W3CDTF">2018-12-12T19:39:04Z</dcterms:created>
  <dcterms:modified xsi:type="dcterms:W3CDTF">2019-03-11T14:03:21Z</dcterms:modified>
</cp:coreProperties>
</file>

<file path=docProps/thumbnail.jpeg>
</file>